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sldIdLst>
    <p:sldId id="256" r:id="rId2"/>
    <p:sldId id="258" r:id="rId3"/>
    <p:sldId id="259" r:id="rId4"/>
    <p:sldId id="260" r:id="rId5"/>
    <p:sldId id="267" r:id="rId6"/>
    <p:sldId id="269" r:id="rId7"/>
    <p:sldId id="270" r:id="rId8"/>
    <p:sldId id="271" r:id="rId9"/>
    <p:sldId id="272" r:id="rId10"/>
    <p:sldId id="273" r:id="rId11"/>
    <p:sldId id="279" r:id="rId12"/>
    <p:sldId id="280" r:id="rId13"/>
    <p:sldId id="281" r:id="rId14"/>
    <p:sldId id="282" r:id="rId15"/>
    <p:sldId id="283" r:id="rId16"/>
    <p:sldId id="284" r:id="rId17"/>
    <p:sldId id="285" r:id="rId18"/>
    <p:sldId id="286" r:id="rId19"/>
    <p:sldId id="262" r:id="rId20"/>
    <p:sldId id="265" r:id="rId21"/>
    <p:sldId id="266" r:id="rId22"/>
    <p:sldId id="274" r:id="rId23"/>
    <p:sldId id="275" r:id="rId24"/>
    <p:sldId id="276" r:id="rId25"/>
    <p:sldId id="277" r:id="rId26"/>
    <p:sldId id="278" r:id="rId27"/>
    <p:sldId id="263" r:id="rId28"/>
    <p:sldId id="257" r:id="rId29"/>
    <p:sldId id="268" r:id="rId30"/>
    <p:sldId id="264" r:id="rId31"/>
    <p:sldId id="261" r:id="rId32"/>
  </p:sldIdLst>
  <p:sldSz cx="9144000" cy="5143500" type="screen16x9"/>
  <p:notesSz cx="6858000" cy="9144000"/>
  <p:embeddedFontLst>
    <p:embeddedFont>
      <p:font typeface="Avenir" panose="02000503020000020003" pitchFamily="2" charset="0"/>
      <p:regular r:id="rId34"/>
      <p:italic r:id="rId35"/>
    </p:embeddedFont>
    <p:embeddedFont>
      <p:font typeface="Calibri" panose="020F0502020204030204" pitchFamily="34" charset="0"/>
      <p:regular r:id="rId36"/>
      <p:bold r:id="rId37"/>
      <p:italic r:id="rId38"/>
      <p:boldItalic r:id="rId39"/>
    </p:embeddedFont>
    <p:embeddedFont>
      <p:font typeface="Helvetica Neue" panose="02000503000000020004" pitchFamily="2" charset="0"/>
      <p:regular r:id="rId40"/>
      <p:bold r:id="rId41"/>
      <p:italic r:id="rId42"/>
      <p:boldItalic r:id="rId43"/>
    </p:embeddedFont>
    <p:embeddedFont>
      <p:font typeface="Helvetica Neue Light" panose="02000403000000020004" pitchFamily="2" charset="0"/>
      <p:regular r:id="rId44"/>
      <p:bold r:id="rId45"/>
      <p:italic r:id="rId46"/>
      <p:boldItalic r:id="rId47"/>
    </p:embeddedFont>
    <p:embeddedFont>
      <p:font typeface="Inter" panose="020B0502030000000004" pitchFamily="34" charset="0"/>
      <p:regular r:id="rId48"/>
      <p:bold r:id="rId49"/>
    </p:embeddedFont>
    <p:embeddedFont>
      <p:font typeface="Lato" panose="020F0502020204030203" pitchFamily="34"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Roboto"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747775"/>
          </p15:clr>
        </p15:guide>
        <p15:guide id="2" orient="horz" pos="32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94AB80-B030-4EC8-85BB-1141C5BFC41E}">
  <a:tblStyle styleId="{A094AB80-B030-4EC8-85BB-1141C5BFC41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49"/>
  </p:normalViewPr>
  <p:slideViewPr>
    <p:cSldViewPr snapToGrid="0">
      <p:cViewPr varScale="1">
        <p:scale>
          <a:sx n="143" d="100"/>
          <a:sy n="143" d="100"/>
        </p:scale>
        <p:origin x="760" y="192"/>
      </p:cViewPr>
      <p:guideLst>
        <p:guide/>
        <p:guide orient="horz" pos="32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6" name="Google Shape;4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b1dad0d0c9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g2b1dad0d0c9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b243ac9899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9" name="Google Shape;929;g2b243ac9899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b243ac9899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8" name="Google Shape;938;g2b243ac9899_0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b243ac9899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8" name="Google Shape;958;g2b243ac9899_0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b243ac9899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7" name="Google Shape;977;g2b243ac9899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6" name="Google Shape;100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b243ac9899_0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7" name="Google Shape;1017;g2b243ac9899_0_1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9" name="Google Shape;102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6" name="Google Shape;104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b243ac9899_0_1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9" name="Google Shape;699;g2b243ac9899_0_1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b243ac9899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g2b243ac9899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b243ac9899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0" name="Google Shape;850;g2b243ac9899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b243ac9899_0_1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7" name="Google Shape;877;g2b243ac9899_0_10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b243ac989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5" name="Google Shape;905;g2b243ac989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8" name="Google Shape;91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b1dad0d0c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1" name="Google Shape;671;g2b1dad0d0c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44" name="Google Shape;44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8ead7b84d2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4" name="Google Shape;734;g28ead7b84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b1dad0d0c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g2b1dad0d0c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9" name="Google Shape;61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b243ac9899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2b243ac9899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b243ac9899_0_124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6" name="Google Shape;746;g2b243ac9899_0_1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b1dad0d0c9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2b1dad0d0c9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0" name="Google Shape;79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b1dad0d0c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g2b1dad0d0c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26.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51.png"/><Relationship Id="rId4" Type="http://schemas.openxmlformats.org/officeDocument/2006/relationships/image" Target="../media/image5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slide">
  <p:cSld name="blank-slid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2">
  <p:cSld name="slide-2">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body" idx="1"/>
          </p:nvPr>
        </p:nvSpPr>
        <p:spPr>
          <a:xfrm>
            <a:off x="258630" y="1707415"/>
            <a:ext cx="3102832" cy="98222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3" name="Google Shape;43;p11"/>
          <p:cNvSpPr txBox="1">
            <a:spLocks noGrp="1"/>
          </p:cNvSpPr>
          <p:nvPr>
            <p:ph type="body" idx="2"/>
          </p:nvPr>
        </p:nvSpPr>
        <p:spPr>
          <a:xfrm>
            <a:off x="258630" y="1438191"/>
            <a:ext cx="969149" cy="24644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accent2"/>
              </a:buClr>
              <a:buSzPts val="1100"/>
              <a:buFont typeface="Arial"/>
              <a:buNone/>
              <a:defRPr sz="1100" b="0" i="0" u="none" strike="noStrike" cap="none">
                <a:solidFill>
                  <a:schemeClr val="accent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4" name="Google Shape;44;p11"/>
          <p:cNvSpPr txBox="1">
            <a:spLocks noGrp="1"/>
          </p:cNvSpPr>
          <p:nvPr>
            <p:ph type="body" idx="3"/>
          </p:nvPr>
        </p:nvSpPr>
        <p:spPr>
          <a:xfrm>
            <a:off x="258630" y="2706137"/>
            <a:ext cx="4030441" cy="58645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accent2"/>
              </a:buClr>
              <a:buSzPts val="1100"/>
              <a:buFont typeface="Arial"/>
              <a:buNone/>
              <a:defRPr sz="1100" b="0" i="0" u="none" strike="noStrike" cap="none">
                <a:solidFill>
                  <a:schemeClr val="accent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5" name="Google Shape;45;p11"/>
          <p:cNvSpPr txBox="1">
            <a:spLocks noGrp="1"/>
          </p:cNvSpPr>
          <p:nvPr>
            <p:ph type="body" idx="4"/>
          </p:nvPr>
        </p:nvSpPr>
        <p:spPr>
          <a:xfrm>
            <a:off x="6399903" y="2229523"/>
            <a:ext cx="779652" cy="22920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6" name="Google Shape;46;p11"/>
          <p:cNvSpPr txBox="1">
            <a:spLocks noGrp="1"/>
          </p:cNvSpPr>
          <p:nvPr>
            <p:ph type="body" idx="5"/>
          </p:nvPr>
        </p:nvSpPr>
        <p:spPr>
          <a:xfrm>
            <a:off x="6399904" y="2472673"/>
            <a:ext cx="2076140" cy="28976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100"/>
              <a:buFont typeface="Arial"/>
              <a:buNone/>
              <a:defRPr sz="11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7" name="Google Shape;47;p11"/>
          <p:cNvSpPr txBox="1">
            <a:spLocks noGrp="1"/>
          </p:cNvSpPr>
          <p:nvPr>
            <p:ph type="body" idx="6"/>
          </p:nvPr>
        </p:nvSpPr>
        <p:spPr>
          <a:xfrm>
            <a:off x="6399904" y="1215143"/>
            <a:ext cx="862820" cy="21032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8" name="Google Shape;48;p11"/>
          <p:cNvSpPr txBox="1">
            <a:spLocks noGrp="1"/>
          </p:cNvSpPr>
          <p:nvPr>
            <p:ph type="body" idx="7"/>
          </p:nvPr>
        </p:nvSpPr>
        <p:spPr>
          <a:xfrm>
            <a:off x="6399904" y="1445283"/>
            <a:ext cx="627470" cy="28976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100"/>
              <a:buFont typeface="Arial"/>
              <a:buNone/>
              <a:defRPr sz="11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9" name="Google Shape;49;p11"/>
          <p:cNvSpPr txBox="1">
            <a:spLocks noGrp="1"/>
          </p:cNvSpPr>
          <p:nvPr>
            <p:ph type="body" idx="8"/>
          </p:nvPr>
        </p:nvSpPr>
        <p:spPr>
          <a:xfrm>
            <a:off x="6399904" y="3174704"/>
            <a:ext cx="968339" cy="2112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0" name="Google Shape;50;p11"/>
          <p:cNvSpPr txBox="1">
            <a:spLocks noGrp="1"/>
          </p:cNvSpPr>
          <p:nvPr>
            <p:ph type="body" idx="9"/>
          </p:nvPr>
        </p:nvSpPr>
        <p:spPr>
          <a:xfrm>
            <a:off x="6399904" y="3405793"/>
            <a:ext cx="1147592" cy="28976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100"/>
              <a:buFont typeface="Arial"/>
              <a:buNone/>
              <a:defRPr sz="11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1" name="Google Shape;51;p11"/>
          <p:cNvSpPr txBox="1">
            <a:spLocks noGrp="1"/>
          </p:cNvSpPr>
          <p:nvPr>
            <p:ph type="sldNum" idx="12"/>
          </p:nvPr>
        </p:nvSpPr>
        <p:spPr>
          <a:xfrm>
            <a:off x="6754415" y="4764898"/>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3">
  <p:cSld name="slide-3">
    <p:spTree>
      <p:nvGrpSpPr>
        <p:cNvPr id="1" name="Shape 52"/>
        <p:cNvGrpSpPr/>
        <p:nvPr/>
      </p:nvGrpSpPr>
      <p:grpSpPr>
        <a:xfrm>
          <a:off x="0" y="0"/>
          <a:ext cx="0" cy="0"/>
          <a:chOff x="0" y="0"/>
          <a:chExt cx="0" cy="0"/>
        </a:xfrm>
      </p:grpSpPr>
      <p:sp>
        <p:nvSpPr>
          <p:cNvPr id="53" name="Google Shape;53;p12"/>
          <p:cNvSpPr/>
          <p:nvPr/>
        </p:nvSpPr>
        <p:spPr>
          <a:xfrm>
            <a:off x="332185" y="1697367"/>
            <a:ext cx="1499018" cy="1153253"/>
          </a:xfrm>
          <a:prstGeom prst="roundRect">
            <a:avLst>
              <a:gd name="adj" fmla="val 10000"/>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54" name="Google Shape;54;p12"/>
          <p:cNvSpPr/>
          <p:nvPr/>
        </p:nvSpPr>
        <p:spPr>
          <a:xfrm>
            <a:off x="2023448" y="1699159"/>
            <a:ext cx="1588244" cy="1153252"/>
          </a:xfrm>
          <a:prstGeom prst="roundRect">
            <a:avLst>
              <a:gd name="adj" fmla="val 10000"/>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55" name="Google Shape;55;p12"/>
          <p:cNvSpPr/>
          <p:nvPr/>
        </p:nvSpPr>
        <p:spPr>
          <a:xfrm>
            <a:off x="3837392" y="1697367"/>
            <a:ext cx="1499019" cy="1153253"/>
          </a:xfrm>
          <a:prstGeom prst="roundRect">
            <a:avLst>
              <a:gd name="adj" fmla="val 10000"/>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56" name="Google Shape;56;p12"/>
          <p:cNvSpPr/>
          <p:nvPr/>
        </p:nvSpPr>
        <p:spPr>
          <a:xfrm>
            <a:off x="5562110" y="1692605"/>
            <a:ext cx="1499020" cy="1153252"/>
          </a:xfrm>
          <a:prstGeom prst="roundRect">
            <a:avLst>
              <a:gd name="adj" fmla="val 10000"/>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57" name="Google Shape;57;p12"/>
          <p:cNvSpPr/>
          <p:nvPr/>
        </p:nvSpPr>
        <p:spPr>
          <a:xfrm>
            <a:off x="7247851" y="1688858"/>
            <a:ext cx="1499018" cy="1153252"/>
          </a:xfrm>
          <a:prstGeom prst="roundRect">
            <a:avLst>
              <a:gd name="adj" fmla="val 10000"/>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58" name="Google Shape;58;p12"/>
          <p:cNvSpPr txBox="1">
            <a:spLocks noGrp="1"/>
          </p:cNvSpPr>
          <p:nvPr>
            <p:ph type="body" idx="1"/>
          </p:nvPr>
        </p:nvSpPr>
        <p:spPr>
          <a:xfrm>
            <a:off x="292864" y="637604"/>
            <a:ext cx="8192869" cy="84407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9" name="Google Shape;59;p12"/>
          <p:cNvSpPr txBox="1">
            <a:spLocks noGrp="1"/>
          </p:cNvSpPr>
          <p:nvPr>
            <p:ph type="body" idx="2"/>
          </p:nvPr>
        </p:nvSpPr>
        <p:spPr>
          <a:xfrm>
            <a:off x="397131" y="1848277"/>
            <a:ext cx="1351074" cy="53876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2900"/>
              <a:buFont typeface="Arial"/>
              <a:buNone/>
              <a:defRPr sz="29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0" name="Google Shape;60;p12"/>
          <p:cNvSpPr txBox="1">
            <a:spLocks noGrp="1"/>
          </p:cNvSpPr>
          <p:nvPr>
            <p:ph type="body" idx="3"/>
          </p:nvPr>
        </p:nvSpPr>
        <p:spPr>
          <a:xfrm>
            <a:off x="2095426" y="1840396"/>
            <a:ext cx="1423334" cy="556622"/>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2900"/>
              <a:buFont typeface="Arial"/>
              <a:buNone/>
              <a:defRPr sz="29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1" name="Google Shape;61;p12"/>
          <p:cNvSpPr txBox="1">
            <a:spLocks noGrp="1"/>
          </p:cNvSpPr>
          <p:nvPr>
            <p:ph type="body" idx="4"/>
          </p:nvPr>
        </p:nvSpPr>
        <p:spPr>
          <a:xfrm>
            <a:off x="3916952" y="1838606"/>
            <a:ext cx="1349320" cy="556622"/>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2900"/>
              <a:buFont typeface="Arial"/>
              <a:buNone/>
              <a:defRPr sz="29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 name="Google Shape;62;p12"/>
          <p:cNvSpPr txBox="1">
            <a:spLocks noGrp="1"/>
          </p:cNvSpPr>
          <p:nvPr>
            <p:ph type="body" idx="5"/>
          </p:nvPr>
        </p:nvSpPr>
        <p:spPr>
          <a:xfrm>
            <a:off x="5638475" y="1839677"/>
            <a:ext cx="1354065" cy="55078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2900"/>
              <a:buFont typeface="Arial"/>
              <a:buNone/>
              <a:defRPr sz="29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3" name="Google Shape;63;p12"/>
          <p:cNvSpPr txBox="1">
            <a:spLocks noGrp="1"/>
          </p:cNvSpPr>
          <p:nvPr>
            <p:ph type="body" idx="6"/>
          </p:nvPr>
        </p:nvSpPr>
        <p:spPr>
          <a:xfrm>
            <a:off x="7314791" y="1830096"/>
            <a:ext cx="1367132" cy="556622"/>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2900"/>
              <a:buFont typeface="Arial"/>
              <a:buNone/>
              <a:defRPr sz="29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 name="Google Shape;64;p12"/>
          <p:cNvSpPr txBox="1">
            <a:spLocks noGrp="1"/>
          </p:cNvSpPr>
          <p:nvPr>
            <p:ph type="body" idx="7"/>
          </p:nvPr>
        </p:nvSpPr>
        <p:spPr>
          <a:xfrm>
            <a:off x="397131" y="2436693"/>
            <a:ext cx="1351074" cy="270741"/>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 name="Google Shape;65;p12"/>
          <p:cNvSpPr txBox="1">
            <a:spLocks noGrp="1"/>
          </p:cNvSpPr>
          <p:nvPr>
            <p:ph type="body" idx="8"/>
          </p:nvPr>
        </p:nvSpPr>
        <p:spPr>
          <a:xfrm>
            <a:off x="2099322" y="2434651"/>
            <a:ext cx="1423335" cy="26599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6" name="Google Shape;66;p12"/>
          <p:cNvSpPr txBox="1">
            <a:spLocks noGrp="1"/>
          </p:cNvSpPr>
          <p:nvPr>
            <p:ph type="body" idx="9"/>
          </p:nvPr>
        </p:nvSpPr>
        <p:spPr>
          <a:xfrm>
            <a:off x="3916952" y="2429507"/>
            <a:ext cx="1363085" cy="410483"/>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7" name="Google Shape;67;p12"/>
          <p:cNvSpPr txBox="1">
            <a:spLocks noGrp="1"/>
          </p:cNvSpPr>
          <p:nvPr>
            <p:ph type="body" idx="13"/>
          </p:nvPr>
        </p:nvSpPr>
        <p:spPr>
          <a:xfrm>
            <a:off x="5634581" y="2408275"/>
            <a:ext cx="1354065" cy="25290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8" name="Google Shape;68;p12"/>
          <p:cNvSpPr txBox="1">
            <a:spLocks noGrp="1"/>
          </p:cNvSpPr>
          <p:nvPr>
            <p:ph type="body" idx="14"/>
          </p:nvPr>
        </p:nvSpPr>
        <p:spPr>
          <a:xfrm>
            <a:off x="7314790" y="2401131"/>
            <a:ext cx="1367132" cy="405499"/>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9" name="Google Shape;69;p12"/>
          <p:cNvSpPr txBox="1">
            <a:spLocks noGrp="1"/>
          </p:cNvSpPr>
          <p:nvPr>
            <p:ph type="body" idx="15"/>
          </p:nvPr>
        </p:nvSpPr>
        <p:spPr>
          <a:xfrm>
            <a:off x="292865" y="2911431"/>
            <a:ext cx="1681721" cy="171107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0" name="Google Shape;70;p12"/>
          <p:cNvSpPr txBox="1">
            <a:spLocks noGrp="1"/>
          </p:cNvSpPr>
          <p:nvPr>
            <p:ph type="body" idx="16"/>
          </p:nvPr>
        </p:nvSpPr>
        <p:spPr>
          <a:xfrm>
            <a:off x="2023448" y="2926185"/>
            <a:ext cx="1859649" cy="170634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1" name="Google Shape;71;p12"/>
          <p:cNvSpPr txBox="1">
            <a:spLocks noGrp="1"/>
          </p:cNvSpPr>
          <p:nvPr>
            <p:ph type="body" idx="17"/>
          </p:nvPr>
        </p:nvSpPr>
        <p:spPr>
          <a:xfrm>
            <a:off x="3813567" y="2913632"/>
            <a:ext cx="1583806" cy="1718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2" name="Google Shape;72;p12"/>
          <p:cNvSpPr txBox="1">
            <a:spLocks noGrp="1"/>
          </p:cNvSpPr>
          <p:nvPr>
            <p:ph type="body" idx="18"/>
          </p:nvPr>
        </p:nvSpPr>
        <p:spPr>
          <a:xfrm>
            <a:off x="5517426" y="2915177"/>
            <a:ext cx="1744414" cy="171107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3" name="Google Shape;73;p12"/>
          <p:cNvSpPr txBox="1">
            <a:spLocks noGrp="1"/>
          </p:cNvSpPr>
          <p:nvPr>
            <p:ph type="body" idx="19"/>
          </p:nvPr>
        </p:nvSpPr>
        <p:spPr>
          <a:xfrm>
            <a:off x="7136870" y="2911431"/>
            <a:ext cx="1620179" cy="17219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4" name="Google Shape;74;p12"/>
          <p:cNvSpPr txBox="1">
            <a:spLocks noGrp="1"/>
          </p:cNvSpPr>
          <p:nvPr>
            <p:ph type="sldNum" idx="12"/>
          </p:nvPr>
        </p:nvSpPr>
        <p:spPr>
          <a:xfrm>
            <a:off x="6754415" y="4764898"/>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3168">
          <p15:clr>
            <a:srgbClr val="FBAE40"/>
          </p15:clr>
        </p15:guide>
        <p15:guide id="2" pos="209">
          <p15:clr>
            <a:srgbClr val="FBAE40"/>
          </p15:clr>
        </p15:guide>
        <p15:guide id="3" pos="1162">
          <p15:clr>
            <a:srgbClr val="FBAE40"/>
          </p15:clr>
        </p15:guide>
        <p15:guide id="4" pos="1264">
          <p15:clr>
            <a:srgbClr val="FBAE40"/>
          </p15:clr>
        </p15:guide>
        <p15:guide id="5" pos="2268">
          <p15:clr>
            <a:srgbClr val="FBAE40"/>
          </p15:clr>
        </p15:guide>
        <p15:guide id="6" pos="2421">
          <p15:clr>
            <a:srgbClr val="FBAE40"/>
          </p15:clr>
        </p15:guide>
        <p15:guide id="7" pos="3356">
          <p15:clr>
            <a:srgbClr val="FBAE40"/>
          </p15:clr>
        </p15:guide>
        <p15:guide id="8" pos="3492">
          <p15:clr>
            <a:srgbClr val="FBAE40"/>
          </p15:clr>
        </p15:guide>
        <p15:guide id="9" pos="4445">
          <p15:clr>
            <a:srgbClr val="FBAE40"/>
          </p15:clr>
        </p15:guide>
        <p15:guide id="10" pos="4564">
          <p15:clr>
            <a:srgbClr val="FBAE40"/>
          </p15:clr>
        </p15:guide>
        <p15:guide id="11" pos="55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4">
  <p:cSld name="slide-4">
    <p:bg>
      <p:bgPr>
        <a:solidFill>
          <a:srgbClr val="FFFFFF"/>
        </a:solidFill>
        <a:effectLst/>
      </p:bgPr>
    </p:bg>
    <p:spTree>
      <p:nvGrpSpPr>
        <p:cNvPr id="1" name="Shape 75"/>
        <p:cNvGrpSpPr/>
        <p:nvPr/>
      </p:nvGrpSpPr>
      <p:grpSpPr>
        <a:xfrm>
          <a:off x="0" y="0"/>
          <a:ext cx="0" cy="0"/>
          <a:chOff x="0" y="0"/>
          <a:chExt cx="0" cy="0"/>
        </a:xfrm>
      </p:grpSpPr>
      <p:sp>
        <p:nvSpPr>
          <p:cNvPr id="76" name="Google Shape;76;p13"/>
          <p:cNvSpPr/>
          <p:nvPr/>
        </p:nvSpPr>
        <p:spPr>
          <a:xfrm>
            <a:off x="3705749" y="256908"/>
            <a:ext cx="5070779" cy="686372"/>
          </a:xfrm>
          <a:prstGeom prst="roundRect">
            <a:avLst>
              <a:gd name="adj" fmla="val 7262"/>
            </a:avLst>
          </a:prstGeom>
          <a:solidFill>
            <a:srgbClr val="FFFFFF"/>
          </a:soli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77" name="Google Shape;77;p13" descr="book-open.png"/>
          <p:cNvPicPr preferRelativeResize="0"/>
          <p:nvPr/>
        </p:nvPicPr>
        <p:blipFill rotWithShape="1">
          <a:blip r:embed="rId2">
            <a:alphaModFix/>
          </a:blip>
          <a:srcRect/>
          <a:stretch/>
        </p:blipFill>
        <p:spPr>
          <a:xfrm>
            <a:off x="3913505" y="469285"/>
            <a:ext cx="261581" cy="261617"/>
          </a:xfrm>
          <a:prstGeom prst="rect">
            <a:avLst/>
          </a:prstGeom>
          <a:noFill/>
          <a:ln>
            <a:noFill/>
          </a:ln>
        </p:spPr>
      </p:pic>
      <p:sp>
        <p:nvSpPr>
          <p:cNvPr id="78" name="Google Shape;78;p13"/>
          <p:cNvSpPr/>
          <p:nvPr/>
        </p:nvSpPr>
        <p:spPr>
          <a:xfrm>
            <a:off x="3701985" y="1040787"/>
            <a:ext cx="5089874" cy="694031"/>
          </a:xfrm>
          <a:prstGeom prst="roundRect">
            <a:avLst>
              <a:gd name="adj" fmla="val 7181"/>
            </a:avLst>
          </a:prstGeom>
          <a:solidFill>
            <a:srgbClr val="FFFFFF"/>
          </a:soli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79" name="Google Shape;79;p13"/>
          <p:cNvSpPr/>
          <p:nvPr/>
        </p:nvSpPr>
        <p:spPr>
          <a:xfrm>
            <a:off x="3692528" y="1832332"/>
            <a:ext cx="5106683" cy="545732"/>
          </a:xfrm>
          <a:prstGeom prst="roundRect">
            <a:avLst>
              <a:gd name="adj" fmla="val 9133"/>
            </a:avLst>
          </a:prstGeom>
          <a:solidFill>
            <a:srgbClr val="FFFFFF"/>
          </a:soli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80" name="Google Shape;80;p13"/>
          <p:cNvSpPr/>
          <p:nvPr/>
        </p:nvSpPr>
        <p:spPr>
          <a:xfrm>
            <a:off x="3698146" y="2475572"/>
            <a:ext cx="5104045" cy="769309"/>
          </a:xfrm>
          <a:prstGeom prst="roundRect">
            <a:avLst>
              <a:gd name="adj" fmla="val 6626"/>
            </a:avLst>
          </a:prstGeom>
          <a:solidFill>
            <a:srgbClr val="FFFFFF"/>
          </a:soli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81" name="Google Shape;81;p13"/>
          <p:cNvSpPr/>
          <p:nvPr/>
        </p:nvSpPr>
        <p:spPr>
          <a:xfrm>
            <a:off x="3712804" y="3360055"/>
            <a:ext cx="5101604" cy="609542"/>
          </a:xfrm>
          <a:prstGeom prst="roundRect">
            <a:avLst>
              <a:gd name="adj" fmla="val 8177"/>
            </a:avLst>
          </a:prstGeom>
          <a:solidFill>
            <a:srgbClr val="FFFFFF"/>
          </a:soli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82" name="Google Shape;82;p13" descr="clipboard.png"/>
          <p:cNvPicPr preferRelativeResize="0"/>
          <p:nvPr/>
        </p:nvPicPr>
        <p:blipFill rotWithShape="1">
          <a:blip r:embed="rId3">
            <a:alphaModFix/>
          </a:blip>
          <a:srcRect/>
          <a:stretch/>
        </p:blipFill>
        <p:spPr>
          <a:xfrm>
            <a:off x="3898788" y="2697358"/>
            <a:ext cx="291014" cy="291056"/>
          </a:xfrm>
          <a:prstGeom prst="rect">
            <a:avLst/>
          </a:prstGeom>
          <a:noFill/>
          <a:ln>
            <a:noFill/>
          </a:ln>
        </p:spPr>
      </p:pic>
      <p:pic>
        <p:nvPicPr>
          <p:cNvPr id="83" name="Google Shape;83;p13" descr="file-text.png"/>
          <p:cNvPicPr preferRelativeResize="0"/>
          <p:nvPr/>
        </p:nvPicPr>
        <p:blipFill rotWithShape="1">
          <a:blip r:embed="rId4">
            <a:alphaModFix/>
          </a:blip>
          <a:srcRect/>
          <a:stretch/>
        </p:blipFill>
        <p:spPr>
          <a:xfrm>
            <a:off x="3924320" y="3534020"/>
            <a:ext cx="261581" cy="261617"/>
          </a:xfrm>
          <a:prstGeom prst="rect">
            <a:avLst/>
          </a:prstGeom>
          <a:noFill/>
          <a:ln>
            <a:noFill/>
          </a:ln>
        </p:spPr>
      </p:pic>
      <p:pic>
        <p:nvPicPr>
          <p:cNvPr id="84" name="Google Shape;84;p13" descr="check-circle.png"/>
          <p:cNvPicPr preferRelativeResize="0"/>
          <p:nvPr/>
        </p:nvPicPr>
        <p:blipFill rotWithShape="1">
          <a:blip r:embed="rId5">
            <a:alphaModFix/>
          </a:blip>
          <a:srcRect/>
          <a:stretch/>
        </p:blipFill>
        <p:spPr>
          <a:xfrm>
            <a:off x="3922067" y="1982951"/>
            <a:ext cx="244452" cy="244487"/>
          </a:xfrm>
          <a:prstGeom prst="rect">
            <a:avLst/>
          </a:prstGeom>
          <a:noFill/>
          <a:ln>
            <a:noFill/>
          </a:ln>
        </p:spPr>
      </p:pic>
      <p:pic>
        <p:nvPicPr>
          <p:cNvPr id="85" name="Google Shape;85;p13" descr="pill-pills-svgrepo-com 1.png"/>
          <p:cNvPicPr preferRelativeResize="0"/>
          <p:nvPr/>
        </p:nvPicPr>
        <p:blipFill rotWithShape="1">
          <a:blip r:embed="rId6">
            <a:alphaModFix/>
          </a:blip>
          <a:srcRect/>
          <a:stretch/>
        </p:blipFill>
        <p:spPr>
          <a:xfrm>
            <a:off x="3933599" y="1288623"/>
            <a:ext cx="221393" cy="221424"/>
          </a:xfrm>
          <a:prstGeom prst="rect">
            <a:avLst/>
          </a:prstGeom>
          <a:noFill/>
          <a:ln>
            <a:noFill/>
          </a:ln>
        </p:spPr>
      </p:pic>
      <p:sp>
        <p:nvSpPr>
          <p:cNvPr id="86" name="Google Shape;86;p13"/>
          <p:cNvSpPr txBox="1">
            <a:spLocks noGrp="1"/>
          </p:cNvSpPr>
          <p:nvPr>
            <p:ph type="body" idx="1"/>
          </p:nvPr>
        </p:nvSpPr>
        <p:spPr>
          <a:xfrm>
            <a:off x="260239" y="1430519"/>
            <a:ext cx="2905209" cy="253907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body" idx="2"/>
          </p:nvPr>
        </p:nvSpPr>
        <p:spPr>
          <a:xfrm>
            <a:off x="4185901" y="420908"/>
            <a:ext cx="4479276" cy="39817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body" idx="3"/>
          </p:nvPr>
        </p:nvSpPr>
        <p:spPr>
          <a:xfrm>
            <a:off x="4193252" y="1208175"/>
            <a:ext cx="4471924" cy="36762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body" idx="4"/>
          </p:nvPr>
        </p:nvSpPr>
        <p:spPr>
          <a:xfrm>
            <a:off x="4185901" y="1982951"/>
            <a:ext cx="4479276" cy="24533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0" name="Google Shape;90;p13"/>
          <p:cNvSpPr txBox="1">
            <a:spLocks noGrp="1"/>
          </p:cNvSpPr>
          <p:nvPr>
            <p:ph type="body" idx="5"/>
          </p:nvPr>
        </p:nvSpPr>
        <p:spPr>
          <a:xfrm>
            <a:off x="4220972" y="2648078"/>
            <a:ext cx="4444204" cy="41666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1" name="Google Shape;91;p13"/>
          <p:cNvSpPr txBox="1">
            <a:spLocks noGrp="1"/>
          </p:cNvSpPr>
          <p:nvPr>
            <p:ph type="body" idx="6"/>
          </p:nvPr>
        </p:nvSpPr>
        <p:spPr>
          <a:xfrm>
            <a:off x="4213648" y="3534021"/>
            <a:ext cx="4451529" cy="2265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2" name="Google Shape;92;p13"/>
          <p:cNvSpPr txBox="1">
            <a:spLocks noGrp="1"/>
          </p:cNvSpPr>
          <p:nvPr>
            <p:ph type="body" idx="7"/>
          </p:nvPr>
        </p:nvSpPr>
        <p:spPr>
          <a:xfrm>
            <a:off x="4477633" y="4102716"/>
            <a:ext cx="3527012" cy="36171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700"/>
              <a:buFont typeface="Arial"/>
              <a:buNone/>
              <a:defRPr sz="7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 name="Google Shape;93;p13"/>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5">
  <p:cSld name="slide-5">
    <p:spTree>
      <p:nvGrpSpPr>
        <p:cNvPr id="1" name="Shape 94"/>
        <p:cNvGrpSpPr/>
        <p:nvPr/>
      </p:nvGrpSpPr>
      <p:grpSpPr>
        <a:xfrm>
          <a:off x="0" y="0"/>
          <a:ext cx="0" cy="0"/>
          <a:chOff x="0" y="0"/>
          <a:chExt cx="0" cy="0"/>
        </a:xfrm>
      </p:grpSpPr>
      <p:sp>
        <p:nvSpPr>
          <p:cNvPr id="95" name="Google Shape;95;p14"/>
          <p:cNvSpPr/>
          <p:nvPr/>
        </p:nvSpPr>
        <p:spPr>
          <a:xfrm>
            <a:off x="359841" y="1209377"/>
            <a:ext cx="3486188" cy="1009993"/>
          </a:xfrm>
          <a:prstGeom prst="roundRect">
            <a:avLst>
              <a:gd name="adj" fmla="val 7933"/>
            </a:avLst>
          </a:prstGeom>
          <a:solidFill>
            <a:srgbClr val="EFF2F5"/>
          </a:solidFill>
          <a:ln>
            <a:noFill/>
          </a:ln>
        </p:spPr>
        <p:txBody>
          <a:bodyPr spcFirstLastPara="1" wrap="square" lIns="41500" tIns="41500" rIns="41500" bIns="415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96" name="Google Shape;96;p14"/>
          <p:cNvSpPr/>
          <p:nvPr/>
        </p:nvSpPr>
        <p:spPr>
          <a:xfrm>
            <a:off x="332185" y="2337726"/>
            <a:ext cx="3513844" cy="983486"/>
          </a:xfrm>
          <a:prstGeom prst="roundRect">
            <a:avLst>
              <a:gd name="adj" fmla="val 12240"/>
            </a:avLst>
          </a:prstGeom>
          <a:solidFill>
            <a:srgbClr val="EFF2F5"/>
          </a:solidFill>
          <a:ln>
            <a:noFill/>
          </a:ln>
        </p:spPr>
        <p:txBody>
          <a:bodyPr spcFirstLastPara="1" wrap="square" lIns="41500" tIns="41500" rIns="41500" bIns="415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97" name="Google Shape;97;p14"/>
          <p:cNvSpPr/>
          <p:nvPr/>
        </p:nvSpPr>
        <p:spPr>
          <a:xfrm>
            <a:off x="332185" y="3338368"/>
            <a:ext cx="3513839" cy="1082684"/>
          </a:xfrm>
          <a:prstGeom prst="roundRect">
            <a:avLst>
              <a:gd name="adj" fmla="val 10323"/>
            </a:avLst>
          </a:prstGeom>
          <a:solidFill>
            <a:srgbClr val="EFF2F5"/>
          </a:solidFill>
          <a:ln>
            <a:noFill/>
          </a:ln>
        </p:spPr>
        <p:txBody>
          <a:bodyPr spcFirstLastPara="1" wrap="square" lIns="41500" tIns="41500" rIns="41500" bIns="415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cxnSp>
        <p:nvCxnSpPr>
          <p:cNvPr id="98" name="Google Shape;98;p14"/>
          <p:cNvCxnSpPr/>
          <p:nvPr/>
        </p:nvCxnSpPr>
        <p:spPr>
          <a:xfrm>
            <a:off x="3966642" y="2969472"/>
            <a:ext cx="2179832" cy="3"/>
          </a:xfrm>
          <a:prstGeom prst="straightConnector1">
            <a:avLst/>
          </a:prstGeom>
          <a:noFill/>
          <a:ln w="25550" cap="flat" cmpd="sng">
            <a:solidFill>
              <a:srgbClr val="A4B1C2">
                <a:alpha val="54117"/>
              </a:srgbClr>
            </a:solidFill>
            <a:prstDash val="solid"/>
            <a:round/>
            <a:headEnd type="none" w="sm" len="sm"/>
            <a:tailEnd type="triangle" w="med" len="med"/>
          </a:ln>
        </p:spPr>
      </p:cxnSp>
      <p:sp>
        <p:nvSpPr>
          <p:cNvPr id="99" name="Google Shape;99;p14"/>
          <p:cNvSpPr/>
          <p:nvPr/>
        </p:nvSpPr>
        <p:spPr>
          <a:xfrm>
            <a:off x="6279445" y="1254184"/>
            <a:ext cx="2477601" cy="460189"/>
          </a:xfrm>
          <a:prstGeom prst="roundRect">
            <a:avLst>
              <a:gd name="adj" fmla="val 50000"/>
            </a:avLst>
          </a:prstGeom>
          <a:solidFill>
            <a:srgbClr val="0582F6"/>
          </a:solidFill>
          <a:ln>
            <a:noFill/>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00" name="Google Shape;100;p14"/>
          <p:cNvSpPr/>
          <p:nvPr/>
        </p:nvSpPr>
        <p:spPr>
          <a:xfrm>
            <a:off x="6279445" y="2133462"/>
            <a:ext cx="2477601" cy="415141"/>
          </a:xfrm>
          <a:prstGeom prst="roundRect">
            <a:avLst>
              <a:gd name="adj" fmla="val 50000"/>
            </a:avLst>
          </a:prstGeom>
          <a:solidFill>
            <a:srgbClr val="FFFFFF"/>
          </a:solidFill>
          <a:ln w="25550" cap="flat" cmpd="sng">
            <a:solidFill>
              <a:srgbClr val="0681F6"/>
            </a:solidFill>
            <a:prstDash val="solid"/>
            <a:round/>
            <a:headEnd type="none" w="sm" len="sm"/>
            <a:tailEnd type="none" w="sm" len="sm"/>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cxnSp>
        <p:nvCxnSpPr>
          <p:cNvPr id="101" name="Google Shape;101;p14"/>
          <p:cNvCxnSpPr/>
          <p:nvPr/>
        </p:nvCxnSpPr>
        <p:spPr>
          <a:xfrm>
            <a:off x="7518242" y="1755767"/>
            <a:ext cx="2" cy="278852"/>
          </a:xfrm>
          <a:prstGeom prst="straightConnector1">
            <a:avLst/>
          </a:prstGeom>
          <a:noFill/>
          <a:ln w="25550" cap="flat" cmpd="sng">
            <a:solidFill>
              <a:srgbClr val="0582F6"/>
            </a:solidFill>
            <a:prstDash val="solid"/>
            <a:round/>
            <a:headEnd type="none" w="sm" len="sm"/>
            <a:tailEnd type="triangle" w="med" len="med"/>
          </a:ln>
        </p:spPr>
      </p:cxnSp>
      <p:sp>
        <p:nvSpPr>
          <p:cNvPr id="102" name="Google Shape;102;p14"/>
          <p:cNvSpPr/>
          <p:nvPr/>
        </p:nvSpPr>
        <p:spPr>
          <a:xfrm>
            <a:off x="6279445" y="3760146"/>
            <a:ext cx="2477601" cy="465323"/>
          </a:xfrm>
          <a:prstGeom prst="roundRect">
            <a:avLst>
              <a:gd name="adj" fmla="val 49568"/>
            </a:avLst>
          </a:prstGeom>
          <a:solidFill>
            <a:srgbClr val="0582F6"/>
          </a:solidFill>
          <a:ln>
            <a:noFill/>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cxnSp>
        <p:nvCxnSpPr>
          <p:cNvPr id="103" name="Google Shape;103;p14"/>
          <p:cNvCxnSpPr/>
          <p:nvPr/>
        </p:nvCxnSpPr>
        <p:spPr>
          <a:xfrm>
            <a:off x="7518242" y="2596198"/>
            <a:ext cx="2" cy="279179"/>
          </a:xfrm>
          <a:prstGeom prst="straightConnector1">
            <a:avLst/>
          </a:prstGeom>
          <a:noFill/>
          <a:ln w="25550" cap="flat" cmpd="sng">
            <a:solidFill>
              <a:srgbClr val="0582F6"/>
            </a:solidFill>
            <a:prstDash val="solid"/>
            <a:round/>
            <a:headEnd type="none" w="sm" len="sm"/>
            <a:tailEnd type="triangle" w="med" len="med"/>
          </a:ln>
        </p:spPr>
      </p:cxnSp>
      <p:cxnSp>
        <p:nvCxnSpPr>
          <p:cNvPr id="104" name="Google Shape;104;p14"/>
          <p:cNvCxnSpPr/>
          <p:nvPr/>
        </p:nvCxnSpPr>
        <p:spPr>
          <a:xfrm>
            <a:off x="7518242" y="3436957"/>
            <a:ext cx="2" cy="279179"/>
          </a:xfrm>
          <a:prstGeom prst="straightConnector1">
            <a:avLst/>
          </a:prstGeom>
          <a:noFill/>
          <a:ln w="25550" cap="flat" cmpd="sng">
            <a:solidFill>
              <a:srgbClr val="0582F6"/>
            </a:solidFill>
            <a:prstDash val="solid"/>
            <a:round/>
            <a:headEnd type="none" w="sm" len="sm"/>
            <a:tailEnd type="triangle" w="med" len="med"/>
          </a:ln>
        </p:spPr>
      </p:cxnSp>
      <p:sp>
        <p:nvSpPr>
          <p:cNvPr id="105" name="Google Shape;105;p14"/>
          <p:cNvSpPr/>
          <p:nvPr/>
        </p:nvSpPr>
        <p:spPr>
          <a:xfrm>
            <a:off x="6279445" y="2977810"/>
            <a:ext cx="2477601" cy="415139"/>
          </a:xfrm>
          <a:prstGeom prst="roundRect">
            <a:avLst>
              <a:gd name="adj" fmla="val 50000"/>
            </a:avLst>
          </a:prstGeom>
          <a:solidFill>
            <a:srgbClr val="FFFFFF"/>
          </a:solidFill>
          <a:ln w="25550" cap="flat" cmpd="sng">
            <a:solidFill>
              <a:srgbClr val="0681F6"/>
            </a:solidFill>
            <a:prstDash val="solid"/>
            <a:round/>
            <a:headEnd type="none" w="sm" len="sm"/>
            <a:tailEnd type="none" w="sm" len="sm"/>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06" name="Google Shape;106;p14"/>
          <p:cNvSpPr txBox="1">
            <a:spLocks noGrp="1"/>
          </p:cNvSpPr>
          <p:nvPr>
            <p:ph type="body" idx="1"/>
          </p:nvPr>
        </p:nvSpPr>
        <p:spPr>
          <a:xfrm>
            <a:off x="263648" y="268542"/>
            <a:ext cx="8493399" cy="69778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7" name="Google Shape;107;p14"/>
          <p:cNvSpPr txBox="1">
            <a:spLocks noGrp="1"/>
          </p:cNvSpPr>
          <p:nvPr>
            <p:ph type="body" idx="2"/>
          </p:nvPr>
        </p:nvSpPr>
        <p:spPr>
          <a:xfrm>
            <a:off x="359840" y="1296388"/>
            <a:ext cx="3402791" cy="585250"/>
          </a:xfrm>
          <a:prstGeom prst="rect">
            <a:avLst/>
          </a:prstGeom>
          <a:noFill/>
          <a:ln>
            <a:noFill/>
          </a:ln>
        </p:spPr>
        <p:txBody>
          <a:bodyPr spcFirstLastPara="1" wrap="square" lIns="68575" tIns="34275" rIns="68575" bIns="34275" anchor="t" anchorCtr="0">
            <a:noAutofit/>
          </a:bodyPr>
          <a:lstStyle>
            <a:lvl1pPr marL="457200" marR="0" lvl="0" indent="-311150" algn="l" rtl="0">
              <a:lnSpc>
                <a:spcPct val="90000"/>
              </a:lnSpc>
              <a:spcBef>
                <a:spcPts val="8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8" name="Google Shape;108;p14"/>
          <p:cNvSpPr txBox="1">
            <a:spLocks noGrp="1"/>
          </p:cNvSpPr>
          <p:nvPr>
            <p:ph type="body" idx="3"/>
          </p:nvPr>
        </p:nvSpPr>
        <p:spPr>
          <a:xfrm>
            <a:off x="359840" y="1899156"/>
            <a:ext cx="3402791" cy="279147"/>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9" name="Google Shape;109;p14"/>
          <p:cNvSpPr txBox="1">
            <a:spLocks noGrp="1"/>
          </p:cNvSpPr>
          <p:nvPr>
            <p:ph type="body" idx="4"/>
          </p:nvPr>
        </p:nvSpPr>
        <p:spPr>
          <a:xfrm>
            <a:off x="359841" y="2382831"/>
            <a:ext cx="3402791" cy="585250"/>
          </a:xfrm>
          <a:prstGeom prst="rect">
            <a:avLst/>
          </a:prstGeom>
          <a:noFill/>
          <a:ln>
            <a:noFill/>
          </a:ln>
        </p:spPr>
        <p:txBody>
          <a:bodyPr spcFirstLastPara="1" wrap="square" lIns="68575" tIns="34275" rIns="68575" bIns="34275" anchor="t" anchorCtr="0">
            <a:noAutofit/>
          </a:bodyPr>
          <a:lstStyle>
            <a:lvl1pPr marL="457200" marR="0" lvl="0" indent="-311150" algn="l" rtl="0">
              <a:lnSpc>
                <a:spcPct val="90000"/>
              </a:lnSpc>
              <a:spcBef>
                <a:spcPts val="8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0" name="Google Shape;110;p14"/>
          <p:cNvSpPr txBox="1">
            <a:spLocks noGrp="1"/>
          </p:cNvSpPr>
          <p:nvPr>
            <p:ph type="body" idx="5"/>
          </p:nvPr>
        </p:nvSpPr>
        <p:spPr>
          <a:xfrm>
            <a:off x="359841" y="2985596"/>
            <a:ext cx="3402791" cy="279147"/>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1" name="Google Shape;111;p14"/>
          <p:cNvSpPr txBox="1">
            <a:spLocks noGrp="1"/>
          </p:cNvSpPr>
          <p:nvPr>
            <p:ph type="body" idx="6"/>
          </p:nvPr>
        </p:nvSpPr>
        <p:spPr>
          <a:xfrm>
            <a:off x="359840" y="3539141"/>
            <a:ext cx="3402791" cy="585250"/>
          </a:xfrm>
          <a:prstGeom prst="rect">
            <a:avLst/>
          </a:prstGeom>
          <a:noFill/>
          <a:ln>
            <a:noFill/>
          </a:ln>
        </p:spPr>
        <p:txBody>
          <a:bodyPr spcFirstLastPara="1" wrap="square" lIns="68575" tIns="34275" rIns="68575" bIns="34275" anchor="t" anchorCtr="0">
            <a:noAutofit/>
          </a:bodyPr>
          <a:lstStyle>
            <a:lvl1pPr marL="457200" marR="0" lvl="0" indent="-311150" algn="l" rtl="0">
              <a:lnSpc>
                <a:spcPct val="90000"/>
              </a:lnSpc>
              <a:spcBef>
                <a:spcPts val="8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2" name="Google Shape;112;p14"/>
          <p:cNvSpPr txBox="1">
            <a:spLocks noGrp="1"/>
          </p:cNvSpPr>
          <p:nvPr>
            <p:ph type="body" idx="7"/>
          </p:nvPr>
        </p:nvSpPr>
        <p:spPr>
          <a:xfrm>
            <a:off x="359840" y="4141906"/>
            <a:ext cx="3402791" cy="279147"/>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3" name="Google Shape;113;p14"/>
          <p:cNvSpPr txBox="1">
            <a:spLocks noGrp="1"/>
          </p:cNvSpPr>
          <p:nvPr>
            <p:ph type="body" idx="8"/>
          </p:nvPr>
        </p:nvSpPr>
        <p:spPr>
          <a:xfrm>
            <a:off x="3873685" y="2494578"/>
            <a:ext cx="2356307" cy="669781"/>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4" name="Google Shape;114;p14"/>
          <p:cNvSpPr txBox="1">
            <a:spLocks noGrp="1"/>
          </p:cNvSpPr>
          <p:nvPr>
            <p:ph type="body" idx="9"/>
          </p:nvPr>
        </p:nvSpPr>
        <p:spPr>
          <a:xfrm>
            <a:off x="6342218" y="1347212"/>
            <a:ext cx="2352054" cy="274128"/>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5" name="Google Shape;115;p14"/>
          <p:cNvSpPr txBox="1">
            <a:spLocks noGrp="1"/>
          </p:cNvSpPr>
          <p:nvPr>
            <p:ph type="body" idx="13"/>
          </p:nvPr>
        </p:nvSpPr>
        <p:spPr>
          <a:xfrm>
            <a:off x="6342217" y="2208884"/>
            <a:ext cx="2352054" cy="274128"/>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6" name="Google Shape;116;p14"/>
          <p:cNvSpPr txBox="1">
            <a:spLocks noGrp="1"/>
          </p:cNvSpPr>
          <p:nvPr>
            <p:ph type="body" idx="14"/>
          </p:nvPr>
        </p:nvSpPr>
        <p:spPr>
          <a:xfrm>
            <a:off x="6342220" y="3042549"/>
            <a:ext cx="2352053" cy="274128"/>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7" name="Google Shape;117;p14"/>
          <p:cNvSpPr txBox="1">
            <a:spLocks noGrp="1"/>
          </p:cNvSpPr>
          <p:nvPr>
            <p:ph type="body" idx="15"/>
          </p:nvPr>
        </p:nvSpPr>
        <p:spPr>
          <a:xfrm>
            <a:off x="6342220" y="3855741"/>
            <a:ext cx="2352052" cy="274128"/>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8" name="Google Shape;118;p14"/>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6">
  <p:cSld name="slide-6">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5"/>
          <p:cNvSpPr/>
          <p:nvPr/>
        </p:nvSpPr>
        <p:spPr>
          <a:xfrm>
            <a:off x="4391057" y="365868"/>
            <a:ext cx="4365990" cy="3993361"/>
          </a:xfrm>
          <a:prstGeom prst="roundRect">
            <a:avLst>
              <a:gd name="adj" fmla="val 1408"/>
            </a:avLst>
          </a:prstGeom>
          <a:solidFill>
            <a:srgbClr val="FFFFFF"/>
          </a:solidFill>
          <a:ln>
            <a:noFill/>
          </a:ln>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121" name="Google Shape;121;p15"/>
          <p:cNvPicPr preferRelativeResize="0"/>
          <p:nvPr/>
        </p:nvPicPr>
        <p:blipFill rotWithShape="1">
          <a:blip r:embed="rId3">
            <a:alphaModFix/>
          </a:blip>
          <a:srcRect/>
          <a:stretch/>
        </p:blipFill>
        <p:spPr>
          <a:xfrm>
            <a:off x="4634895" y="563186"/>
            <a:ext cx="4005726" cy="3001985"/>
          </a:xfrm>
          <a:prstGeom prst="rect">
            <a:avLst/>
          </a:prstGeom>
          <a:noFill/>
          <a:ln>
            <a:noFill/>
          </a:ln>
        </p:spPr>
      </p:pic>
      <p:sp>
        <p:nvSpPr>
          <p:cNvPr id="122" name="Google Shape;122;p15"/>
          <p:cNvSpPr txBox="1">
            <a:spLocks noGrp="1"/>
          </p:cNvSpPr>
          <p:nvPr>
            <p:ph type="body" idx="1"/>
          </p:nvPr>
        </p:nvSpPr>
        <p:spPr>
          <a:xfrm>
            <a:off x="4507482" y="3762494"/>
            <a:ext cx="4133140" cy="4651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23" name="Google Shape;123;p15"/>
          <p:cNvSpPr txBox="1">
            <a:spLocks noGrp="1"/>
          </p:cNvSpPr>
          <p:nvPr>
            <p:ph type="body" idx="2"/>
          </p:nvPr>
        </p:nvSpPr>
        <p:spPr>
          <a:xfrm>
            <a:off x="245033" y="365868"/>
            <a:ext cx="3294347" cy="153517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24" name="Google Shape;124;p15"/>
          <p:cNvSpPr txBox="1">
            <a:spLocks noGrp="1"/>
          </p:cNvSpPr>
          <p:nvPr>
            <p:ph type="body" idx="3"/>
          </p:nvPr>
        </p:nvSpPr>
        <p:spPr>
          <a:xfrm>
            <a:off x="245033" y="2050223"/>
            <a:ext cx="3294347" cy="252426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90000"/>
              </a:lnSpc>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25" name="Google Shape;125;p15"/>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7">
  <p:cSld name="slide-7">
    <p:bg>
      <p:bgPr>
        <a:solidFill>
          <a:schemeClr val="lt1"/>
        </a:solidFill>
        <a:effectLst/>
      </p:bgPr>
    </p:bg>
    <p:spTree>
      <p:nvGrpSpPr>
        <p:cNvPr id="1" name="Shape 126"/>
        <p:cNvGrpSpPr/>
        <p:nvPr/>
      </p:nvGrpSpPr>
      <p:grpSpPr>
        <a:xfrm>
          <a:off x="0" y="0"/>
          <a:ext cx="0" cy="0"/>
          <a:chOff x="0" y="0"/>
          <a:chExt cx="0" cy="0"/>
        </a:xfrm>
      </p:grpSpPr>
      <p:sp>
        <p:nvSpPr>
          <p:cNvPr id="127" name="Google Shape;127;p16"/>
          <p:cNvSpPr/>
          <p:nvPr/>
        </p:nvSpPr>
        <p:spPr>
          <a:xfrm>
            <a:off x="326746" y="1763245"/>
            <a:ext cx="1902599" cy="2303988"/>
          </a:xfrm>
          <a:prstGeom prst="roundRect">
            <a:avLst>
              <a:gd name="adj" fmla="val 4242"/>
            </a:avLst>
          </a:prstGeom>
          <a:solidFill>
            <a:srgbClr val="F7FAFC"/>
          </a:solidFill>
          <a:ln>
            <a:noFill/>
          </a:ln>
          <a:effectLst>
            <a:outerShdw blurRad="279400" dist="23000" dir="5400000" rotWithShape="0">
              <a:srgbClr val="CACACA">
                <a:alpha val="45098"/>
              </a:srgbClr>
            </a:outerShdw>
          </a:effectLst>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28" name="Google Shape;128;p16"/>
          <p:cNvSpPr/>
          <p:nvPr/>
        </p:nvSpPr>
        <p:spPr>
          <a:xfrm>
            <a:off x="326747" y="1437902"/>
            <a:ext cx="1902599" cy="568085"/>
          </a:xfrm>
          <a:prstGeom prst="roundRect">
            <a:avLst>
              <a:gd name="adj" fmla="val 14424"/>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129" name="Google Shape;129;p16"/>
          <p:cNvSpPr/>
          <p:nvPr/>
        </p:nvSpPr>
        <p:spPr>
          <a:xfrm>
            <a:off x="2320310" y="1762685"/>
            <a:ext cx="1902599" cy="2303988"/>
          </a:xfrm>
          <a:prstGeom prst="roundRect">
            <a:avLst>
              <a:gd name="adj" fmla="val 4242"/>
            </a:avLst>
          </a:prstGeom>
          <a:solidFill>
            <a:srgbClr val="F7FAFC"/>
          </a:solidFill>
          <a:ln>
            <a:noFill/>
          </a:ln>
          <a:effectLst>
            <a:outerShdw blurRad="279400" dist="23000" dir="5400000" rotWithShape="0">
              <a:srgbClr val="CACACA">
                <a:alpha val="45098"/>
              </a:srgbClr>
            </a:outerShdw>
          </a:effectLst>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30" name="Google Shape;130;p16"/>
          <p:cNvSpPr/>
          <p:nvPr/>
        </p:nvSpPr>
        <p:spPr>
          <a:xfrm>
            <a:off x="2320310" y="1437899"/>
            <a:ext cx="1902599" cy="564849"/>
          </a:xfrm>
          <a:prstGeom prst="roundRect">
            <a:avLst>
              <a:gd name="adj" fmla="val 13640"/>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131" name="Google Shape;131;p16"/>
          <p:cNvSpPr/>
          <p:nvPr/>
        </p:nvSpPr>
        <p:spPr>
          <a:xfrm>
            <a:off x="4313875" y="1838032"/>
            <a:ext cx="2194208" cy="2239003"/>
          </a:xfrm>
          <a:prstGeom prst="roundRect">
            <a:avLst>
              <a:gd name="adj" fmla="val 3679"/>
            </a:avLst>
          </a:prstGeom>
          <a:solidFill>
            <a:srgbClr val="F7FAFC"/>
          </a:solidFill>
          <a:ln>
            <a:noFill/>
          </a:ln>
          <a:effectLst>
            <a:outerShdw blurRad="279400" dist="23000" dir="5400000" rotWithShape="0">
              <a:srgbClr val="CACACA">
                <a:alpha val="45098"/>
              </a:srgbClr>
            </a:outerShdw>
          </a:effectLst>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32" name="Google Shape;132;p16"/>
          <p:cNvSpPr/>
          <p:nvPr/>
        </p:nvSpPr>
        <p:spPr>
          <a:xfrm>
            <a:off x="4313874" y="1437899"/>
            <a:ext cx="2194210" cy="567488"/>
          </a:xfrm>
          <a:prstGeom prst="roundRect">
            <a:avLst>
              <a:gd name="adj" fmla="val 13955"/>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133" name="Google Shape;133;p16"/>
          <p:cNvSpPr/>
          <p:nvPr/>
        </p:nvSpPr>
        <p:spPr>
          <a:xfrm>
            <a:off x="6623048" y="1882184"/>
            <a:ext cx="2194209" cy="2205920"/>
          </a:xfrm>
          <a:prstGeom prst="roundRect">
            <a:avLst>
              <a:gd name="adj" fmla="val 3679"/>
            </a:avLst>
          </a:prstGeom>
          <a:solidFill>
            <a:srgbClr val="F7FAFC"/>
          </a:solidFill>
          <a:ln>
            <a:noFill/>
          </a:ln>
          <a:effectLst>
            <a:outerShdw blurRad="279400" dist="23000" dir="5400000" rotWithShape="0">
              <a:srgbClr val="CACACA">
                <a:alpha val="45098"/>
              </a:srgbClr>
            </a:outerShdw>
          </a:effectLst>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34" name="Google Shape;134;p16"/>
          <p:cNvSpPr/>
          <p:nvPr/>
        </p:nvSpPr>
        <p:spPr>
          <a:xfrm>
            <a:off x="6623045" y="1437899"/>
            <a:ext cx="2194212" cy="569814"/>
          </a:xfrm>
          <a:prstGeom prst="roundRect">
            <a:avLst>
              <a:gd name="adj" fmla="val 13898"/>
            </a:avLst>
          </a:prstGeom>
          <a:gradFill>
            <a:gsLst>
              <a:gs pos="0">
                <a:srgbClr val="1738DE"/>
              </a:gs>
              <a:gs pos="100000">
                <a:srgbClr val="0780F5"/>
              </a:gs>
            </a:gsLst>
            <a:lin ang="16200000" scaled="0"/>
          </a:gradFill>
          <a:ln>
            <a:noFill/>
          </a:ln>
        </p:spPr>
        <p:txBody>
          <a:bodyPr spcFirstLastPara="1" wrap="square" lIns="41500" tIns="41500" rIns="41500" bIns="41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5" name="Google Shape;135;p16"/>
          <p:cNvSpPr txBox="1">
            <a:spLocks noGrp="1"/>
          </p:cNvSpPr>
          <p:nvPr>
            <p:ph type="body" idx="1"/>
          </p:nvPr>
        </p:nvSpPr>
        <p:spPr>
          <a:xfrm>
            <a:off x="250221" y="412327"/>
            <a:ext cx="8643557" cy="65413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6" name="Google Shape;136;p16"/>
          <p:cNvSpPr txBox="1">
            <a:spLocks noGrp="1"/>
          </p:cNvSpPr>
          <p:nvPr>
            <p:ph type="body" idx="2"/>
          </p:nvPr>
        </p:nvSpPr>
        <p:spPr>
          <a:xfrm>
            <a:off x="400972" y="1564169"/>
            <a:ext cx="1745275" cy="28959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7" name="Google Shape;137;p16"/>
          <p:cNvSpPr txBox="1">
            <a:spLocks noGrp="1"/>
          </p:cNvSpPr>
          <p:nvPr>
            <p:ph type="body" idx="3"/>
          </p:nvPr>
        </p:nvSpPr>
        <p:spPr>
          <a:xfrm>
            <a:off x="2380994" y="1555097"/>
            <a:ext cx="1742098" cy="28959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8" name="Google Shape;138;p16"/>
          <p:cNvSpPr txBox="1">
            <a:spLocks noGrp="1"/>
          </p:cNvSpPr>
          <p:nvPr>
            <p:ph type="body" idx="4"/>
          </p:nvPr>
        </p:nvSpPr>
        <p:spPr>
          <a:xfrm>
            <a:off x="4396607" y="1553243"/>
            <a:ext cx="2028744" cy="29343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9" name="Google Shape;139;p16"/>
          <p:cNvSpPr txBox="1">
            <a:spLocks noGrp="1"/>
          </p:cNvSpPr>
          <p:nvPr>
            <p:ph type="body" idx="5"/>
          </p:nvPr>
        </p:nvSpPr>
        <p:spPr>
          <a:xfrm>
            <a:off x="6704218" y="1555097"/>
            <a:ext cx="2031866" cy="28959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0" name="Google Shape;140;p16"/>
          <p:cNvSpPr txBox="1">
            <a:spLocks noGrp="1"/>
          </p:cNvSpPr>
          <p:nvPr>
            <p:ph type="body" idx="6"/>
          </p:nvPr>
        </p:nvSpPr>
        <p:spPr>
          <a:xfrm>
            <a:off x="284394" y="2131135"/>
            <a:ext cx="1978433" cy="181095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1" name="Google Shape;141;p16"/>
          <p:cNvSpPr txBox="1">
            <a:spLocks noGrp="1"/>
          </p:cNvSpPr>
          <p:nvPr>
            <p:ph type="body" idx="7"/>
          </p:nvPr>
        </p:nvSpPr>
        <p:spPr>
          <a:xfrm>
            <a:off x="2262827" y="2125901"/>
            <a:ext cx="1978433" cy="181095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2" name="Google Shape;142;p16"/>
          <p:cNvSpPr txBox="1">
            <a:spLocks noGrp="1"/>
          </p:cNvSpPr>
          <p:nvPr>
            <p:ph type="body" idx="8"/>
          </p:nvPr>
        </p:nvSpPr>
        <p:spPr>
          <a:xfrm>
            <a:off x="4259266" y="2131135"/>
            <a:ext cx="2084533" cy="180907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3" name="Google Shape;143;p16"/>
          <p:cNvSpPr txBox="1">
            <a:spLocks noGrp="1"/>
          </p:cNvSpPr>
          <p:nvPr>
            <p:ph type="body" idx="9"/>
          </p:nvPr>
        </p:nvSpPr>
        <p:spPr>
          <a:xfrm>
            <a:off x="6559886" y="2131135"/>
            <a:ext cx="2179321" cy="180907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4" name="Google Shape;144;p16"/>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8">
  <p:cSld name="slide-8">
    <p:bg>
      <p:bgPr>
        <a:solidFill>
          <a:schemeClr val="lt1"/>
        </a:solidFill>
        <a:effectLst/>
      </p:bgPr>
    </p:bg>
    <p:spTree>
      <p:nvGrpSpPr>
        <p:cNvPr id="1" name="Shape 145"/>
        <p:cNvGrpSpPr/>
        <p:nvPr/>
      </p:nvGrpSpPr>
      <p:grpSpPr>
        <a:xfrm>
          <a:off x="0" y="0"/>
          <a:ext cx="0" cy="0"/>
          <a:chOff x="0" y="0"/>
          <a:chExt cx="0" cy="0"/>
        </a:xfrm>
      </p:grpSpPr>
      <p:sp>
        <p:nvSpPr>
          <p:cNvPr id="146" name="Google Shape;146;p17"/>
          <p:cNvSpPr/>
          <p:nvPr/>
        </p:nvSpPr>
        <p:spPr>
          <a:xfrm>
            <a:off x="2258346" y="5357339"/>
            <a:ext cx="1274981" cy="7286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19,193</a:t>
            </a:r>
            <a:r>
              <a:rPr lang="en-GB" sz="1500" b="0" i="0" u="none" strike="noStrike" cap="none">
                <a:solidFill>
                  <a:srgbClr val="171923"/>
                </a:solidFill>
                <a:latin typeface="Arial"/>
                <a:ea typeface="Arial"/>
                <a:cs typeface="Arial"/>
                <a:sym typeface="Arial"/>
              </a:rPr>
              <a:t> </a:t>
            </a:r>
            <a:br>
              <a:rPr lang="en-GB" sz="15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protein coding genes</a:t>
            </a:r>
            <a:endParaRPr sz="1200" b="0" i="0" u="none" strike="noStrike" cap="none">
              <a:solidFill>
                <a:schemeClr val="dk1"/>
              </a:solidFill>
              <a:latin typeface="Arial"/>
              <a:ea typeface="Arial"/>
              <a:cs typeface="Arial"/>
              <a:sym typeface="Arial"/>
            </a:endParaRPr>
          </a:p>
        </p:txBody>
      </p:sp>
      <p:sp>
        <p:nvSpPr>
          <p:cNvPr id="147" name="Google Shape;147;p17"/>
          <p:cNvSpPr/>
          <p:nvPr/>
        </p:nvSpPr>
        <p:spPr>
          <a:xfrm>
            <a:off x="3696401" y="5357339"/>
            <a:ext cx="1274981" cy="5000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17,563</a:t>
            </a:r>
            <a:r>
              <a:rPr lang="en-GB" sz="1200" b="0" i="0" u="none" strike="noStrike" cap="none">
                <a:solidFill>
                  <a:srgbClr val="171923"/>
                </a:solidFill>
                <a:latin typeface="Arial"/>
                <a:ea typeface="Arial"/>
                <a:cs typeface="Arial"/>
                <a:sym typeface="Arial"/>
              </a:rPr>
              <a:t> </a:t>
            </a:r>
            <a:br>
              <a:rPr lang="en-GB" sz="12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diseases</a:t>
            </a:r>
            <a:endParaRPr sz="1200" b="0" i="0" u="none" strike="noStrike" cap="none">
              <a:solidFill>
                <a:schemeClr val="dk1"/>
              </a:solidFill>
              <a:latin typeface="Arial"/>
              <a:ea typeface="Arial"/>
              <a:cs typeface="Arial"/>
              <a:sym typeface="Arial"/>
            </a:endParaRPr>
          </a:p>
        </p:txBody>
      </p:sp>
      <p:pic>
        <p:nvPicPr>
          <p:cNvPr id="148" name="Google Shape;148;p17" descr="preencoded.png"/>
          <p:cNvPicPr preferRelativeResize="0"/>
          <p:nvPr/>
        </p:nvPicPr>
        <p:blipFill rotWithShape="1">
          <a:blip r:embed="rId2">
            <a:alphaModFix/>
          </a:blip>
          <a:srcRect/>
          <a:stretch/>
        </p:blipFill>
        <p:spPr>
          <a:xfrm>
            <a:off x="4637219" y="1459438"/>
            <a:ext cx="3885656" cy="2409825"/>
          </a:xfrm>
          <a:prstGeom prst="rect">
            <a:avLst/>
          </a:prstGeom>
          <a:noFill/>
          <a:ln>
            <a:noFill/>
          </a:ln>
        </p:spPr>
      </p:pic>
      <p:pic>
        <p:nvPicPr>
          <p:cNvPr id="149" name="Google Shape;149;p17" descr="preencoded.png"/>
          <p:cNvPicPr preferRelativeResize="0"/>
          <p:nvPr/>
        </p:nvPicPr>
        <p:blipFill rotWithShape="1">
          <a:blip r:embed="rId3">
            <a:alphaModFix/>
          </a:blip>
          <a:srcRect/>
          <a:stretch/>
        </p:blipFill>
        <p:spPr>
          <a:xfrm>
            <a:off x="332185" y="1466525"/>
            <a:ext cx="3885656" cy="2409825"/>
          </a:xfrm>
          <a:prstGeom prst="rect">
            <a:avLst/>
          </a:prstGeom>
          <a:noFill/>
          <a:ln>
            <a:noFill/>
          </a:ln>
        </p:spPr>
      </p:pic>
      <p:sp>
        <p:nvSpPr>
          <p:cNvPr id="150" name="Google Shape;150;p17"/>
          <p:cNvSpPr/>
          <p:nvPr/>
        </p:nvSpPr>
        <p:spPr>
          <a:xfrm>
            <a:off x="489662" y="1599875"/>
            <a:ext cx="204759" cy="119063"/>
          </a:xfrm>
          <a:prstGeom prst="rect">
            <a:avLst/>
          </a:prstGeom>
          <a:noFill/>
          <a:ln>
            <a:noFill/>
          </a:ln>
        </p:spPr>
        <p:txBody>
          <a:bodyPr spcFirstLastPara="1" wrap="square" lIns="0" tIns="0" rIns="0" bIns="0" anchor="t" anchorCtr="0">
            <a:noAutofit/>
          </a:bodyPr>
          <a:lstStyle/>
          <a:p>
            <a:pPr marL="0" marR="0" lvl="0" indent="0" algn="l" rtl="0">
              <a:lnSpc>
                <a:spcPct val="140155"/>
              </a:lnSpc>
              <a:spcBef>
                <a:spcPts val="0"/>
              </a:spcBef>
              <a:spcAft>
                <a:spcPts val="0"/>
              </a:spcAft>
              <a:buClr>
                <a:srgbClr val="000000"/>
              </a:buClr>
              <a:buSzPts val="700"/>
              <a:buFont typeface="Arial"/>
              <a:buNone/>
            </a:pPr>
            <a:r>
              <a:rPr lang="en-GB" sz="700" b="1" i="0" u="none" strike="noStrike" cap="none">
                <a:solidFill>
                  <a:srgbClr val="FFFFFF"/>
                </a:solidFill>
                <a:latin typeface="Inter"/>
                <a:ea typeface="Inter"/>
                <a:cs typeface="Inter"/>
                <a:sym typeface="Inter"/>
              </a:rPr>
              <a:t>TOP</a:t>
            </a:r>
            <a:endParaRPr sz="700" b="0" i="0" u="none" strike="noStrike" cap="none">
              <a:solidFill>
                <a:schemeClr val="dk1"/>
              </a:solidFill>
              <a:latin typeface="Arial"/>
              <a:ea typeface="Arial"/>
              <a:cs typeface="Arial"/>
              <a:sym typeface="Arial"/>
            </a:endParaRPr>
          </a:p>
        </p:txBody>
      </p:sp>
      <p:sp>
        <p:nvSpPr>
          <p:cNvPr id="151" name="Google Shape;151;p17"/>
          <p:cNvSpPr/>
          <p:nvPr/>
        </p:nvSpPr>
        <p:spPr>
          <a:xfrm>
            <a:off x="489662" y="2109575"/>
            <a:ext cx="204759" cy="119063"/>
          </a:xfrm>
          <a:prstGeom prst="rect">
            <a:avLst/>
          </a:prstGeom>
          <a:noFill/>
          <a:ln>
            <a:noFill/>
          </a:ln>
        </p:spPr>
        <p:txBody>
          <a:bodyPr spcFirstLastPara="1" wrap="square" lIns="0" tIns="0" rIns="0" bIns="0" anchor="t" anchorCtr="0">
            <a:noAutofit/>
          </a:bodyPr>
          <a:lstStyle/>
          <a:p>
            <a:pPr marL="0" marR="0" lvl="0" indent="0" algn="l" rtl="0">
              <a:lnSpc>
                <a:spcPct val="140155"/>
              </a:lnSpc>
              <a:spcBef>
                <a:spcPts val="0"/>
              </a:spcBef>
              <a:spcAft>
                <a:spcPts val="0"/>
              </a:spcAft>
              <a:buClr>
                <a:srgbClr val="000000"/>
              </a:buClr>
              <a:buSzPts val="700"/>
              <a:buFont typeface="Arial"/>
              <a:buNone/>
            </a:pPr>
            <a:r>
              <a:rPr lang="en-GB" sz="700" b="1" i="0" u="none" strike="noStrike" cap="none">
                <a:solidFill>
                  <a:srgbClr val="FFFFFF"/>
                </a:solidFill>
                <a:latin typeface="Inter"/>
                <a:ea typeface="Inter"/>
                <a:cs typeface="Inter"/>
                <a:sym typeface="Inter"/>
              </a:rPr>
              <a:t>TOP</a:t>
            </a:r>
            <a:endParaRPr sz="700" b="0" i="0" u="none" strike="noStrike" cap="none">
              <a:solidFill>
                <a:schemeClr val="dk1"/>
              </a:solidFill>
              <a:latin typeface="Arial"/>
              <a:ea typeface="Arial"/>
              <a:cs typeface="Arial"/>
              <a:sym typeface="Arial"/>
            </a:endParaRPr>
          </a:p>
        </p:txBody>
      </p:sp>
      <p:sp>
        <p:nvSpPr>
          <p:cNvPr id="152" name="Google Shape;152;p17"/>
          <p:cNvSpPr/>
          <p:nvPr/>
        </p:nvSpPr>
        <p:spPr>
          <a:xfrm>
            <a:off x="489662" y="2614400"/>
            <a:ext cx="204759" cy="119063"/>
          </a:xfrm>
          <a:prstGeom prst="rect">
            <a:avLst/>
          </a:prstGeom>
          <a:noFill/>
          <a:ln>
            <a:noFill/>
          </a:ln>
        </p:spPr>
        <p:txBody>
          <a:bodyPr spcFirstLastPara="1" wrap="square" lIns="0" tIns="0" rIns="0" bIns="0" anchor="t" anchorCtr="0">
            <a:noAutofit/>
          </a:bodyPr>
          <a:lstStyle/>
          <a:p>
            <a:pPr marL="0" marR="0" lvl="0" indent="0" algn="l" rtl="0">
              <a:lnSpc>
                <a:spcPct val="140155"/>
              </a:lnSpc>
              <a:spcBef>
                <a:spcPts val="0"/>
              </a:spcBef>
              <a:spcAft>
                <a:spcPts val="0"/>
              </a:spcAft>
              <a:buClr>
                <a:srgbClr val="000000"/>
              </a:buClr>
              <a:buSzPts val="700"/>
              <a:buFont typeface="Arial"/>
              <a:buNone/>
            </a:pPr>
            <a:r>
              <a:rPr lang="en-GB" sz="700" b="1" i="0" u="none" strike="noStrike" cap="none">
                <a:solidFill>
                  <a:srgbClr val="FFFFFF"/>
                </a:solidFill>
                <a:latin typeface="Inter"/>
                <a:ea typeface="Inter"/>
                <a:cs typeface="Inter"/>
                <a:sym typeface="Inter"/>
              </a:rPr>
              <a:t>TOP</a:t>
            </a:r>
            <a:endParaRPr sz="700" b="0" i="0" u="none" strike="noStrike" cap="none">
              <a:solidFill>
                <a:schemeClr val="dk1"/>
              </a:solidFill>
              <a:latin typeface="Arial"/>
              <a:ea typeface="Arial"/>
              <a:cs typeface="Arial"/>
              <a:sym typeface="Arial"/>
            </a:endParaRPr>
          </a:p>
        </p:txBody>
      </p:sp>
      <p:sp>
        <p:nvSpPr>
          <p:cNvPr id="153" name="Google Shape;153;p17"/>
          <p:cNvSpPr txBox="1">
            <a:spLocks noGrp="1"/>
          </p:cNvSpPr>
          <p:nvPr>
            <p:ph type="body" idx="1"/>
          </p:nvPr>
        </p:nvSpPr>
        <p:spPr>
          <a:xfrm>
            <a:off x="264312" y="699820"/>
            <a:ext cx="4021400" cy="36656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4" name="Google Shape;154;p17"/>
          <p:cNvSpPr txBox="1">
            <a:spLocks noGrp="1"/>
          </p:cNvSpPr>
          <p:nvPr>
            <p:ph type="body" idx="2"/>
          </p:nvPr>
        </p:nvSpPr>
        <p:spPr>
          <a:xfrm>
            <a:off x="751563" y="1534376"/>
            <a:ext cx="3351995"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5" name="Google Shape;155;p17"/>
          <p:cNvSpPr txBox="1">
            <a:spLocks noGrp="1"/>
          </p:cNvSpPr>
          <p:nvPr>
            <p:ph type="body" idx="3"/>
          </p:nvPr>
        </p:nvSpPr>
        <p:spPr>
          <a:xfrm>
            <a:off x="751563" y="2053285"/>
            <a:ext cx="3351995"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6" name="Google Shape;156;p17"/>
          <p:cNvSpPr txBox="1">
            <a:spLocks noGrp="1"/>
          </p:cNvSpPr>
          <p:nvPr>
            <p:ph type="body" idx="4"/>
          </p:nvPr>
        </p:nvSpPr>
        <p:spPr>
          <a:xfrm>
            <a:off x="751563" y="2560547"/>
            <a:ext cx="3351995"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7" name="Google Shape;157;p17"/>
          <p:cNvSpPr txBox="1">
            <a:spLocks noGrp="1"/>
          </p:cNvSpPr>
          <p:nvPr>
            <p:ph type="body" idx="5"/>
          </p:nvPr>
        </p:nvSpPr>
        <p:spPr>
          <a:xfrm>
            <a:off x="342471" y="3058319"/>
            <a:ext cx="3761085"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 name="Google Shape;158;p17"/>
          <p:cNvSpPr txBox="1">
            <a:spLocks noGrp="1"/>
          </p:cNvSpPr>
          <p:nvPr>
            <p:ph type="body" idx="6"/>
          </p:nvPr>
        </p:nvSpPr>
        <p:spPr>
          <a:xfrm>
            <a:off x="342473" y="3563144"/>
            <a:ext cx="3761084"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9" name="Google Shape;159;p17"/>
          <p:cNvSpPr txBox="1">
            <a:spLocks noGrp="1"/>
          </p:cNvSpPr>
          <p:nvPr>
            <p:ph type="body" idx="7"/>
          </p:nvPr>
        </p:nvSpPr>
        <p:spPr>
          <a:xfrm>
            <a:off x="4637219" y="1534376"/>
            <a:ext cx="3761084"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0" name="Google Shape;160;p17"/>
          <p:cNvSpPr txBox="1">
            <a:spLocks noGrp="1"/>
          </p:cNvSpPr>
          <p:nvPr>
            <p:ph type="body" idx="8"/>
          </p:nvPr>
        </p:nvSpPr>
        <p:spPr>
          <a:xfrm>
            <a:off x="4652075" y="2044076"/>
            <a:ext cx="3761084"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 name="Google Shape;161;p17"/>
          <p:cNvSpPr txBox="1">
            <a:spLocks noGrp="1"/>
          </p:cNvSpPr>
          <p:nvPr>
            <p:ph type="body" idx="9"/>
          </p:nvPr>
        </p:nvSpPr>
        <p:spPr>
          <a:xfrm>
            <a:off x="4652075" y="2546405"/>
            <a:ext cx="3761084"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2" name="Google Shape;162;p17"/>
          <p:cNvSpPr txBox="1">
            <a:spLocks noGrp="1"/>
          </p:cNvSpPr>
          <p:nvPr>
            <p:ph type="body" idx="13"/>
          </p:nvPr>
        </p:nvSpPr>
        <p:spPr>
          <a:xfrm>
            <a:off x="4648169" y="3048737"/>
            <a:ext cx="3761084"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3" name="Google Shape;163;p17"/>
          <p:cNvSpPr txBox="1">
            <a:spLocks noGrp="1"/>
          </p:cNvSpPr>
          <p:nvPr>
            <p:ph type="body" idx="14"/>
          </p:nvPr>
        </p:nvSpPr>
        <p:spPr>
          <a:xfrm>
            <a:off x="4648169" y="3548370"/>
            <a:ext cx="3761084" cy="2358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4" name="Google Shape;164;p17"/>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9">
  <p:cSld name="slide-9">
    <p:spTree>
      <p:nvGrpSpPr>
        <p:cNvPr id="1" name="Shape 165"/>
        <p:cNvGrpSpPr/>
        <p:nvPr/>
      </p:nvGrpSpPr>
      <p:grpSpPr>
        <a:xfrm>
          <a:off x="0" y="0"/>
          <a:ext cx="0" cy="0"/>
          <a:chOff x="0" y="0"/>
          <a:chExt cx="0" cy="0"/>
        </a:xfrm>
      </p:grpSpPr>
      <p:pic>
        <p:nvPicPr>
          <p:cNvPr id="166" name="Google Shape;166;p18" descr="preencoded.png"/>
          <p:cNvPicPr preferRelativeResize="0"/>
          <p:nvPr/>
        </p:nvPicPr>
        <p:blipFill rotWithShape="1">
          <a:blip r:embed="rId2">
            <a:alphaModFix/>
          </a:blip>
          <a:srcRect/>
          <a:stretch/>
        </p:blipFill>
        <p:spPr>
          <a:xfrm>
            <a:off x="288892" y="2352666"/>
            <a:ext cx="2514248" cy="952500"/>
          </a:xfrm>
          <a:prstGeom prst="rect">
            <a:avLst/>
          </a:prstGeom>
          <a:noFill/>
          <a:ln>
            <a:noFill/>
          </a:ln>
        </p:spPr>
      </p:pic>
      <p:pic>
        <p:nvPicPr>
          <p:cNvPr id="167" name="Google Shape;167;p18" descr="preencoded.png"/>
          <p:cNvPicPr preferRelativeResize="0"/>
          <p:nvPr/>
        </p:nvPicPr>
        <p:blipFill rotWithShape="1">
          <a:blip r:embed="rId2">
            <a:alphaModFix/>
          </a:blip>
          <a:srcRect/>
          <a:stretch/>
        </p:blipFill>
        <p:spPr>
          <a:xfrm>
            <a:off x="3136654" y="2352666"/>
            <a:ext cx="2514248" cy="952500"/>
          </a:xfrm>
          <a:prstGeom prst="rect">
            <a:avLst/>
          </a:prstGeom>
          <a:noFill/>
          <a:ln>
            <a:noFill/>
          </a:ln>
        </p:spPr>
      </p:pic>
      <p:pic>
        <p:nvPicPr>
          <p:cNvPr id="168" name="Google Shape;168;p18" descr="preencoded.png"/>
          <p:cNvPicPr preferRelativeResize="0"/>
          <p:nvPr/>
        </p:nvPicPr>
        <p:blipFill rotWithShape="1">
          <a:blip r:embed="rId3">
            <a:alphaModFix/>
          </a:blip>
          <a:srcRect/>
          <a:stretch/>
        </p:blipFill>
        <p:spPr>
          <a:xfrm>
            <a:off x="5876002" y="2352666"/>
            <a:ext cx="2514248" cy="952500"/>
          </a:xfrm>
          <a:prstGeom prst="rect">
            <a:avLst/>
          </a:prstGeom>
          <a:noFill/>
          <a:ln>
            <a:noFill/>
          </a:ln>
        </p:spPr>
      </p:pic>
      <p:sp>
        <p:nvSpPr>
          <p:cNvPr id="169" name="Google Shape;169;p18"/>
          <p:cNvSpPr txBox="1">
            <a:spLocks noGrp="1"/>
          </p:cNvSpPr>
          <p:nvPr>
            <p:ph type="body" idx="1"/>
          </p:nvPr>
        </p:nvSpPr>
        <p:spPr>
          <a:xfrm>
            <a:off x="332185" y="726136"/>
            <a:ext cx="7693886" cy="4936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0" name="Google Shape;170;p18"/>
          <p:cNvSpPr txBox="1">
            <a:spLocks noGrp="1"/>
          </p:cNvSpPr>
          <p:nvPr>
            <p:ph type="body" idx="2"/>
          </p:nvPr>
        </p:nvSpPr>
        <p:spPr>
          <a:xfrm>
            <a:off x="249591" y="2208657"/>
            <a:ext cx="2196143" cy="4936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2900"/>
              <a:buFont typeface="Arial"/>
              <a:buNone/>
              <a:defRPr sz="2900" b="1"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1" name="Google Shape;171;p18"/>
          <p:cNvSpPr txBox="1">
            <a:spLocks noGrp="1"/>
          </p:cNvSpPr>
          <p:nvPr>
            <p:ph type="body" idx="3"/>
          </p:nvPr>
        </p:nvSpPr>
        <p:spPr>
          <a:xfrm>
            <a:off x="3137717" y="2208659"/>
            <a:ext cx="2196143" cy="4936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2900"/>
              <a:buFont typeface="Arial"/>
              <a:buNone/>
              <a:defRPr sz="2900" b="1"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2" name="Google Shape;172;p18"/>
          <p:cNvSpPr txBox="1">
            <a:spLocks noGrp="1"/>
          </p:cNvSpPr>
          <p:nvPr>
            <p:ph type="body" idx="4"/>
          </p:nvPr>
        </p:nvSpPr>
        <p:spPr>
          <a:xfrm>
            <a:off x="5876002" y="2208657"/>
            <a:ext cx="2196143" cy="4936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2900"/>
              <a:buFont typeface="Arial"/>
              <a:buNone/>
              <a:defRPr sz="2900" b="1"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3" name="Google Shape;173;p18"/>
          <p:cNvSpPr txBox="1">
            <a:spLocks noGrp="1"/>
          </p:cNvSpPr>
          <p:nvPr>
            <p:ph type="body" idx="5"/>
          </p:nvPr>
        </p:nvSpPr>
        <p:spPr>
          <a:xfrm>
            <a:off x="265718" y="2828917"/>
            <a:ext cx="2196142" cy="23910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7C7C7C"/>
              </a:buClr>
              <a:buSzPts val="900"/>
              <a:buFont typeface="Arial"/>
              <a:buNone/>
              <a:defRPr sz="900" b="0" i="0" u="none" strike="noStrike" cap="none">
                <a:solidFill>
                  <a:srgbClr val="7C7C7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4" name="Google Shape;174;p18"/>
          <p:cNvSpPr txBox="1">
            <a:spLocks noGrp="1"/>
          </p:cNvSpPr>
          <p:nvPr>
            <p:ph type="body" idx="6"/>
          </p:nvPr>
        </p:nvSpPr>
        <p:spPr>
          <a:xfrm>
            <a:off x="3153419" y="2828918"/>
            <a:ext cx="2180441" cy="23910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7C7C7C"/>
              </a:buClr>
              <a:buSzPts val="900"/>
              <a:buFont typeface="Arial"/>
              <a:buNone/>
              <a:defRPr sz="900" b="0" i="0" u="none" strike="noStrike" cap="none">
                <a:solidFill>
                  <a:srgbClr val="7C7C7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5" name="Google Shape;175;p18"/>
          <p:cNvSpPr txBox="1">
            <a:spLocks noGrp="1"/>
          </p:cNvSpPr>
          <p:nvPr>
            <p:ph type="body" idx="7"/>
          </p:nvPr>
        </p:nvSpPr>
        <p:spPr>
          <a:xfrm>
            <a:off x="5896234" y="2828927"/>
            <a:ext cx="2175911" cy="25184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7C7C7C"/>
              </a:buClr>
              <a:buSzPts val="900"/>
              <a:buFont typeface="Arial"/>
              <a:buNone/>
              <a:defRPr sz="900" b="0" i="0" u="none" strike="noStrike" cap="none">
                <a:solidFill>
                  <a:srgbClr val="7C7C7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6" name="Google Shape;176;p18"/>
          <p:cNvSpPr txBox="1">
            <a:spLocks noGrp="1"/>
          </p:cNvSpPr>
          <p:nvPr>
            <p:ph type="body" idx="8"/>
          </p:nvPr>
        </p:nvSpPr>
        <p:spPr>
          <a:xfrm>
            <a:off x="417207" y="3104462"/>
            <a:ext cx="1983963" cy="23909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7C7C7C"/>
              </a:buClr>
              <a:buSzPts val="900"/>
              <a:buFont typeface="Arial"/>
              <a:buNone/>
              <a:defRPr sz="900" b="0" i="0" u="none" strike="noStrike" cap="none">
                <a:solidFill>
                  <a:srgbClr val="7C7C7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7" name="Google Shape;177;p18"/>
          <p:cNvSpPr txBox="1">
            <a:spLocks noGrp="1"/>
          </p:cNvSpPr>
          <p:nvPr>
            <p:ph type="body" idx="9"/>
          </p:nvPr>
        </p:nvSpPr>
        <p:spPr>
          <a:xfrm>
            <a:off x="3305702" y="3104453"/>
            <a:ext cx="1994921" cy="23910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7C7C7C"/>
              </a:buClr>
              <a:buSzPts val="900"/>
              <a:buFont typeface="Arial"/>
              <a:buNone/>
              <a:defRPr sz="900" b="0" i="0" u="none" strike="noStrike" cap="none">
                <a:solidFill>
                  <a:srgbClr val="7C7C7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8" name="Google Shape;178;p18"/>
          <p:cNvSpPr txBox="1">
            <a:spLocks noGrp="1"/>
          </p:cNvSpPr>
          <p:nvPr>
            <p:ph type="body" idx="13"/>
          </p:nvPr>
        </p:nvSpPr>
        <p:spPr>
          <a:xfrm>
            <a:off x="6055307" y="3104452"/>
            <a:ext cx="2016837" cy="23910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7C7C7C"/>
              </a:buClr>
              <a:buSzPts val="900"/>
              <a:buFont typeface="Arial"/>
              <a:buNone/>
              <a:defRPr sz="900" b="0" i="0" u="none" strike="noStrike" cap="none">
                <a:solidFill>
                  <a:srgbClr val="7C7C7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9" name="Google Shape;179;p18"/>
          <p:cNvSpPr txBox="1">
            <a:spLocks noGrp="1"/>
          </p:cNvSpPr>
          <p:nvPr>
            <p:ph type="sldNum" idx="12"/>
          </p:nvPr>
        </p:nvSpPr>
        <p:spPr>
          <a:xfrm>
            <a:off x="6754415" y="4764898"/>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10">
  <p:cSld name="slide-10">
    <p:bg>
      <p:bgPr>
        <a:solidFill>
          <a:schemeClr val="lt1"/>
        </a:solidFill>
        <a:effectLst/>
      </p:bgPr>
    </p:bg>
    <p:spTree>
      <p:nvGrpSpPr>
        <p:cNvPr id="1" name="Shape 180"/>
        <p:cNvGrpSpPr/>
        <p:nvPr/>
      </p:nvGrpSpPr>
      <p:grpSpPr>
        <a:xfrm>
          <a:off x="0" y="0"/>
          <a:ext cx="0" cy="0"/>
          <a:chOff x="0" y="0"/>
          <a:chExt cx="0" cy="0"/>
        </a:xfrm>
      </p:grpSpPr>
      <p:pic>
        <p:nvPicPr>
          <p:cNvPr id="181" name="Google Shape;181;p19" descr="preencoded.png"/>
          <p:cNvPicPr preferRelativeResize="0"/>
          <p:nvPr/>
        </p:nvPicPr>
        <p:blipFill rotWithShape="1">
          <a:blip r:embed="rId2">
            <a:alphaModFix/>
          </a:blip>
          <a:srcRect/>
          <a:stretch/>
        </p:blipFill>
        <p:spPr>
          <a:xfrm>
            <a:off x="403424" y="1624013"/>
            <a:ext cx="4461837" cy="2286000"/>
          </a:xfrm>
          <a:prstGeom prst="rect">
            <a:avLst/>
          </a:prstGeom>
          <a:noFill/>
          <a:ln>
            <a:noFill/>
          </a:ln>
        </p:spPr>
      </p:pic>
      <p:sp>
        <p:nvSpPr>
          <p:cNvPr id="182" name="Google Shape;182;p19"/>
          <p:cNvSpPr/>
          <p:nvPr/>
        </p:nvSpPr>
        <p:spPr>
          <a:xfrm>
            <a:off x="493898" y="1666997"/>
            <a:ext cx="123807" cy="228600"/>
          </a:xfrm>
          <a:prstGeom prst="rect">
            <a:avLst/>
          </a:prstGeom>
          <a:noFill/>
          <a:ln>
            <a:noFill/>
          </a:ln>
        </p:spPr>
        <p:txBody>
          <a:bodyPr spcFirstLastPara="1" wrap="square" lIns="0" tIns="0" rIns="0" bIns="0" anchor="t" anchorCtr="0">
            <a:noAutofit/>
          </a:bodyPr>
          <a:lstStyle/>
          <a:p>
            <a:pPr marL="0" marR="0" lvl="0" indent="0" algn="ctr" rtl="0">
              <a:lnSpc>
                <a:spcPct val="112470"/>
              </a:lnSpc>
              <a:spcBef>
                <a:spcPts val="0"/>
              </a:spcBef>
              <a:spcAft>
                <a:spcPts val="0"/>
              </a:spcAft>
              <a:buClr>
                <a:srgbClr val="000000"/>
              </a:buClr>
              <a:buSzPts val="1600"/>
              <a:buFont typeface="Arial"/>
              <a:buNone/>
            </a:pPr>
            <a:r>
              <a:rPr lang="en-GB" sz="1600" b="1" i="0" u="none" strike="noStrike" cap="none">
                <a:solidFill>
                  <a:srgbClr val="FFFFFF"/>
                </a:solidFill>
                <a:latin typeface="Inter"/>
                <a:ea typeface="Inter"/>
                <a:cs typeface="Inter"/>
                <a:sym typeface="Inter"/>
              </a:rPr>
              <a:t>1</a:t>
            </a:r>
            <a:endParaRPr sz="1600" b="1" i="0" u="none" strike="noStrike" cap="none">
              <a:solidFill>
                <a:schemeClr val="dk1"/>
              </a:solidFill>
              <a:latin typeface="Inter"/>
              <a:ea typeface="Inter"/>
              <a:cs typeface="Inter"/>
              <a:sym typeface="Inter"/>
            </a:endParaRPr>
          </a:p>
        </p:txBody>
      </p:sp>
      <p:sp>
        <p:nvSpPr>
          <p:cNvPr id="183" name="Google Shape;183;p19"/>
          <p:cNvSpPr/>
          <p:nvPr/>
        </p:nvSpPr>
        <p:spPr>
          <a:xfrm>
            <a:off x="479611" y="2162297"/>
            <a:ext cx="152378" cy="228600"/>
          </a:xfrm>
          <a:prstGeom prst="rect">
            <a:avLst/>
          </a:prstGeom>
          <a:noFill/>
          <a:ln>
            <a:noFill/>
          </a:ln>
        </p:spPr>
        <p:txBody>
          <a:bodyPr spcFirstLastPara="1" wrap="square" lIns="0" tIns="0" rIns="0" bIns="0" anchor="t" anchorCtr="0">
            <a:noAutofit/>
          </a:bodyPr>
          <a:lstStyle/>
          <a:p>
            <a:pPr marL="0" marR="0" lvl="0" indent="0" algn="ctr" rtl="0">
              <a:lnSpc>
                <a:spcPct val="112470"/>
              </a:lnSpc>
              <a:spcBef>
                <a:spcPts val="0"/>
              </a:spcBef>
              <a:spcAft>
                <a:spcPts val="0"/>
              </a:spcAft>
              <a:buClr>
                <a:srgbClr val="000000"/>
              </a:buClr>
              <a:buSzPts val="1600"/>
              <a:buFont typeface="Arial"/>
              <a:buNone/>
            </a:pPr>
            <a:r>
              <a:rPr lang="en-GB" sz="1600" b="0" i="0" u="none" strike="noStrike" cap="none">
                <a:solidFill>
                  <a:srgbClr val="FFFFFF"/>
                </a:solidFill>
                <a:latin typeface="Arial"/>
                <a:ea typeface="Arial"/>
                <a:cs typeface="Arial"/>
                <a:sym typeface="Arial"/>
              </a:rPr>
              <a:t>2</a:t>
            </a:r>
            <a:endParaRPr sz="1600" b="0" i="0" u="none" strike="noStrike" cap="none">
              <a:solidFill>
                <a:schemeClr val="dk1"/>
              </a:solidFill>
              <a:latin typeface="Arial"/>
              <a:ea typeface="Arial"/>
              <a:cs typeface="Arial"/>
              <a:sym typeface="Arial"/>
            </a:endParaRPr>
          </a:p>
        </p:txBody>
      </p:sp>
      <p:sp>
        <p:nvSpPr>
          <p:cNvPr id="184" name="Google Shape;184;p19"/>
          <p:cNvSpPr/>
          <p:nvPr/>
        </p:nvSpPr>
        <p:spPr>
          <a:xfrm>
            <a:off x="474851" y="2657597"/>
            <a:ext cx="161902" cy="228600"/>
          </a:xfrm>
          <a:prstGeom prst="rect">
            <a:avLst/>
          </a:prstGeom>
          <a:noFill/>
          <a:ln>
            <a:noFill/>
          </a:ln>
        </p:spPr>
        <p:txBody>
          <a:bodyPr spcFirstLastPara="1" wrap="square" lIns="0" tIns="0" rIns="0" bIns="0" anchor="t" anchorCtr="0">
            <a:noAutofit/>
          </a:bodyPr>
          <a:lstStyle/>
          <a:p>
            <a:pPr marL="0" marR="0" lvl="0" indent="0" algn="ctr" rtl="0">
              <a:lnSpc>
                <a:spcPct val="112470"/>
              </a:lnSpc>
              <a:spcBef>
                <a:spcPts val="0"/>
              </a:spcBef>
              <a:spcAft>
                <a:spcPts val="0"/>
              </a:spcAft>
              <a:buClr>
                <a:srgbClr val="000000"/>
              </a:buClr>
              <a:buSzPts val="1600"/>
              <a:buFont typeface="Arial"/>
              <a:buNone/>
            </a:pPr>
            <a:r>
              <a:rPr lang="en-GB" sz="1600" b="0" i="0" u="none" strike="noStrike" cap="none">
                <a:solidFill>
                  <a:srgbClr val="FFFFFF"/>
                </a:solidFill>
                <a:latin typeface="Arial"/>
                <a:ea typeface="Arial"/>
                <a:cs typeface="Arial"/>
                <a:sym typeface="Arial"/>
              </a:rPr>
              <a:t>3</a:t>
            </a:r>
            <a:endParaRPr sz="1600" b="0" i="0" u="none" strike="noStrike" cap="none">
              <a:solidFill>
                <a:schemeClr val="dk1"/>
              </a:solidFill>
              <a:latin typeface="Arial"/>
              <a:ea typeface="Arial"/>
              <a:cs typeface="Arial"/>
              <a:sym typeface="Arial"/>
            </a:endParaRPr>
          </a:p>
        </p:txBody>
      </p:sp>
      <p:sp>
        <p:nvSpPr>
          <p:cNvPr id="185" name="Google Shape;185;p19"/>
          <p:cNvSpPr/>
          <p:nvPr/>
        </p:nvSpPr>
        <p:spPr>
          <a:xfrm>
            <a:off x="474851" y="3152897"/>
            <a:ext cx="161902" cy="228600"/>
          </a:xfrm>
          <a:prstGeom prst="rect">
            <a:avLst/>
          </a:prstGeom>
          <a:noFill/>
          <a:ln>
            <a:noFill/>
          </a:ln>
        </p:spPr>
        <p:txBody>
          <a:bodyPr spcFirstLastPara="1" wrap="square" lIns="0" tIns="0" rIns="0" bIns="0" anchor="t" anchorCtr="0">
            <a:noAutofit/>
          </a:bodyPr>
          <a:lstStyle/>
          <a:p>
            <a:pPr marL="0" marR="0" lvl="0" indent="0" algn="ctr" rtl="0">
              <a:lnSpc>
                <a:spcPct val="112470"/>
              </a:lnSpc>
              <a:spcBef>
                <a:spcPts val="0"/>
              </a:spcBef>
              <a:spcAft>
                <a:spcPts val="0"/>
              </a:spcAft>
              <a:buClr>
                <a:srgbClr val="000000"/>
              </a:buClr>
              <a:buSzPts val="1600"/>
              <a:buFont typeface="Arial"/>
              <a:buNone/>
            </a:pPr>
            <a:r>
              <a:rPr lang="en-GB" sz="1600" b="0" i="0" u="none" strike="noStrike" cap="none">
                <a:solidFill>
                  <a:srgbClr val="FFFFFF"/>
                </a:solidFill>
                <a:latin typeface="Arial"/>
                <a:ea typeface="Arial"/>
                <a:cs typeface="Arial"/>
                <a:sym typeface="Arial"/>
              </a:rPr>
              <a:t>4</a:t>
            </a:r>
            <a:endParaRPr sz="1600" b="0" i="0" u="none" strike="noStrike" cap="none">
              <a:solidFill>
                <a:schemeClr val="dk1"/>
              </a:solidFill>
              <a:latin typeface="Arial"/>
              <a:ea typeface="Arial"/>
              <a:cs typeface="Arial"/>
              <a:sym typeface="Arial"/>
            </a:endParaRPr>
          </a:p>
        </p:txBody>
      </p:sp>
      <p:sp>
        <p:nvSpPr>
          <p:cNvPr id="186" name="Google Shape;186;p19"/>
          <p:cNvSpPr/>
          <p:nvPr/>
        </p:nvSpPr>
        <p:spPr>
          <a:xfrm>
            <a:off x="479614" y="3648197"/>
            <a:ext cx="157141" cy="228600"/>
          </a:xfrm>
          <a:prstGeom prst="rect">
            <a:avLst/>
          </a:prstGeom>
          <a:noFill/>
          <a:ln>
            <a:noFill/>
          </a:ln>
        </p:spPr>
        <p:txBody>
          <a:bodyPr spcFirstLastPara="1" wrap="square" lIns="0" tIns="0" rIns="0" bIns="0" anchor="t" anchorCtr="0">
            <a:noAutofit/>
          </a:bodyPr>
          <a:lstStyle/>
          <a:p>
            <a:pPr marL="0" marR="0" lvl="0" indent="0" algn="ctr" rtl="0">
              <a:lnSpc>
                <a:spcPct val="112470"/>
              </a:lnSpc>
              <a:spcBef>
                <a:spcPts val="0"/>
              </a:spcBef>
              <a:spcAft>
                <a:spcPts val="0"/>
              </a:spcAft>
              <a:buClr>
                <a:srgbClr val="000000"/>
              </a:buClr>
              <a:buSzPts val="1600"/>
              <a:buFont typeface="Arial"/>
              <a:buNone/>
            </a:pPr>
            <a:r>
              <a:rPr lang="en-GB" sz="1600" b="0" i="0" u="none" strike="noStrike" cap="none">
                <a:solidFill>
                  <a:srgbClr val="FFFFFF"/>
                </a:solidFill>
                <a:latin typeface="Arial"/>
                <a:ea typeface="Arial"/>
                <a:cs typeface="Arial"/>
                <a:sym typeface="Arial"/>
              </a:rPr>
              <a:t>5</a:t>
            </a:r>
            <a:endParaRPr sz="1600" b="0" i="0" u="none" strike="noStrike" cap="none">
              <a:solidFill>
                <a:schemeClr val="dk1"/>
              </a:solidFill>
              <a:latin typeface="Arial"/>
              <a:ea typeface="Arial"/>
              <a:cs typeface="Arial"/>
              <a:sym typeface="Arial"/>
            </a:endParaRPr>
          </a:p>
        </p:txBody>
      </p:sp>
      <p:sp>
        <p:nvSpPr>
          <p:cNvPr id="187" name="Google Shape;187;p19"/>
          <p:cNvSpPr txBox="1">
            <a:spLocks noGrp="1"/>
          </p:cNvSpPr>
          <p:nvPr>
            <p:ph type="body" idx="1"/>
          </p:nvPr>
        </p:nvSpPr>
        <p:spPr>
          <a:xfrm>
            <a:off x="260334" y="694702"/>
            <a:ext cx="8313804" cy="44011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8" name="Google Shape;188;p19"/>
          <p:cNvSpPr txBox="1">
            <a:spLocks noGrp="1"/>
          </p:cNvSpPr>
          <p:nvPr>
            <p:ph type="body" idx="2"/>
          </p:nvPr>
        </p:nvSpPr>
        <p:spPr>
          <a:xfrm>
            <a:off x="728250" y="1636041"/>
            <a:ext cx="7827113" cy="28697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9" name="Google Shape;189;p19"/>
          <p:cNvSpPr txBox="1">
            <a:spLocks noGrp="1"/>
          </p:cNvSpPr>
          <p:nvPr>
            <p:ph type="body" idx="3"/>
          </p:nvPr>
        </p:nvSpPr>
        <p:spPr>
          <a:xfrm>
            <a:off x="728250" y="2133110"/>
            <a:ext cx="7827113" cy="2869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0" name="Google Shape;190;p19"/>
          <p:cNvSpPr txBox="1">
            <a:spLocks noGrp="1"/>
          </p:cNvSpPr>
          <p:nvPr>
            <p:ph type="body" idx="4"/>
          </p:nvPr>
        </p:nvSpPr>
        <p:spPr>
          <a:xfrm>
            <a:off x="728250" y="2623526"/>
            <a:ext cx="7827113" cy="2869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1" name="Google Shape;191;p19"/>
          <p:cNvSpPr txBox="1">
            <a:spLocks noGrp="1"/>
          </p:cNvSpPr>
          <p:nvPr>
            <p:ph type="body" idx="5"/>
          </p:nvPr>
        </p:nvSpPr>
        <p:spPr>
          <a:xfrm>
            <a:off x="728249" y="3123283"/>
            <a:ext cx="7827113" cy="2869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2" name="Google Shape;192;p19"/>
          <p:cNvSpPr txBox="1">
            <a:spLocks noGrp="1"/>
          </p:cNvSpPr>
          <p:nvPr>
            <p:ph type="body" idx="6"/>
          </p:nvPr>
        </p:nvSpPr>
        <p:spPr>
          <a:xfrm>
            <a:off x="712940" y="3618920"/>
            <a:ext cx="7842420" cy="2869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3" name="Google Shape;193;p19"/>
          <p:cNvSpPr txBox="1">
            <a:spLocks noGrp="1"/>
          </p:cNvSpPr>
          <p:nvPr>
            <p:ph type="sldNum" idx="12"/>
          </p:nvPr>
        </p:nvSpPr>
        <p:spPr>
          <a:xfrm>
            <a:off x="6754415" y="4764898"/>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11">
  <p:cSld name="slide-11">
    <p:bg>
      <p:bgPr>
        <a:solidFill>
          <a:schemeClr val="lt1"/>
        </a:solidFill>
        <a:effectLst/>
      </p:bgPr>
    </p:bg>
    <p:spTree>
      <p:nvGrpSpPr>
        <p:cNvPr id="1" name="Shape 194"/>
        <p:cNvGrpSpPr/>
        <p:nvPr/>
      </p:nvGrpSpPr>
      <p:grpSpPr>
        <a:xfrm>
          <a:off x="0" y="0"/>
          <a:ext cx="0" cy="0"/>
          <a:chOff x="0" y="0"/>
          <a:chExt cx="0" cy="0"/>
        </a:xfrm>
      </p:grpSpPr>
      <p:pic>
        <p:nvPicPr>
          <p:cNvPr id="195" name="Google Shape;195;p20" descr="preencoded.png"/>
          <p:cNvPicPr preferRelativeResize="0"/>
          <p:nvPr/>
        </p:nvPicPr>
        <p:blipFill rotWithShape="1">
          <a:blip r:embed="rId2">
            <a:alphaModFix/>
          </a:blip>
          <a:srcRect/>
          <a:stretch/>
        </p:blipFill>
        <p:spPr>
          <a:xfrm>
            <a:off x="332185" y="3562350"/>
            <a:ext cx="8424862" cy="638175"/>
          </a:xfrm>
          <a:prstGeom prst="rect">
            <a:avLst/>
          </a:prstGeom>
          <a:noFill/>
          <a:ln>
            <a:noFill/>
          </a:ln>
        </p:spPr>
      </p:pic>
      <p:pic>
        <p:nvPicPr>
          <p:cNvPr id="196" name="Google Shape;196;p20" descr="preencoded.png"/>
          <p:cNvPicPr preferRelativeResize="0"/>
          <p:nvPr/>
        </p:nvPicPr>
        <p:blipFill rotWithShape="1">
          <a:blip r:embed="rId3">
            <a:alphaModFix/>
          </a:blip>
          <a:srcRect/>
          <a:stretch/>
        </p:blipFill>
        <p:spPr>
          <a:xfrm>
            <a:off x="332185" y="1271588"/>
            <a:ext cx="8424862" cy="2176463"/>
          </a:xfrm>
          <a:prstGeom prst="rect">
            <a:avLst/>
          </a:prstGeom>
          <a:noFill/>
          <a:ln>
            <a:noFill/>
          </a:ln>
        </p:spPr>
      </p:pic>
      <p:sp>
        <p:nvSpPr>
          <p:cNvPr id="197" name="Google Shape;197;p20"/>
          <p:cNvSpPr/>
          <p:nvPr/>
        </p:nvSpPr>
        <p:spPr>
          <a:xfrm>
            <a:off x="2258346" y="5357339"/>
            <a:ext cx="1274981" cy="7286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19,193</a:t>
            </a:r>
            <a:r>
              <a:rPr lang="en-GB" sz="1500" b="0" i="0" u="none" strike="noStrike" cap="none">
                <a:solidFill>
                  <a:srgbClr val="171923"/>
                </a:solidFill>
                <a:latin typeface="Arial"/>
                <a:ea typeface="Arial"/>
                <a:cs typeface="Arial"/>
                <a:sym typeface="Arial"/>
              </a:rPr>
              <a:t> </a:t>
            </a:r>
            <a:br>
              <a:rPr lang="en-GB" sz="15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protein coding genes</a:t>
            </a:r>
            <a:endParaRPr sz="1200" b="0" i="0" u="none" strike="noStrike" cap="none">
              <a:solidFill>
                <a:schemeClr val="dk1"/>
              </a:solidFill>
              <a:latin typeface="Arial"/>
              <a:ea typeface="Arial"/>
              <a:cs typeface="Arial"/>
              <a:sym typeface="Arial"/>
            </a:endParaRPr>
          </a:p>
        </p:txBody>
      </p:sp>
      <p:sp>
        <p:nvSpPr>
          <p:cNvPr id="198" name="Google Shape;198;p20"/>
          <p:cNvSpPr/>
          <p:nvPr/>
        </p:nvSpPr>
        <p:spPr>
          <a:xfrm>
            <a:off x="2362510" y="2159795"/>
            <a:ext cx="180950" cy="400050"/>
          </a:xfrm>
          <a:prstGeom prst="rect">
            <a:avLst/>
          </a:prstGeom>
          <a:noFill/>
          <a:ln>
            <a:noFill/>
          </a:ln>
        </p:spPr>
        <p:txBody>
          <a:bodyPr spcFirstLastPara="1" wrap="square" lIns="0" tIns="0" rIns="0" bIns="0" anchor="ctr" anchorCtr="0">
            <a:noAutofit/>
          </a:bodyPr>
          <a:lstStyle/>
          <a:p>
            <a:pPr marL="0" marR="0" lvl="0" indent="0" algn="l" rtl="0">
              <a:lnSpc>
                <a:spcPct val="116699"/>
              </a:lnSpc>
              <a:spcBef>
                <a:spcPts val="0"/>
              </a:spcBef>
              <a:spcAft>
                <a:spcPts val="0"/>
              </a:spcAft>
              <a:buClr>
                <a:srgbClr val="000000"/>
              </a:buClr>
              <a:buSzPts val="2700"/>
              <a:buFont typeface="Arial"/>
              <a:buNone/>
            </a:pPr>
            <a:r>
              <a:rPr lang="en-GB" sz="2700" b="0" i="0" u="none" strike="noStrike" cap="none">
                <a:solidFill>
                  <a:srgbClr val="0683F9"/>
                </a:solidFill>
                <a:latin typeface="Roboto"/>
                <a:ea typeface="Roboto"/>
                <a:cs typeface="Roboto"/>
                <a:sym typeface="Roboto"/>
              </a:rPr>
              <a:t>x</a:t>
            </a:r>
            <a:endParaRPr sz="2700" b="0" i="0" u="none" strike="noStrike" cap="none">
              <a:solidFill>
                <a:schemeClr val="dk1"/>
              </a:solidFill>
              <a:latin typeface="Arial"/>
              <a:ea typeface="Arial"/>
              <a:cs typeface="Arial"/>
              <a:sym typeface="Arial"/>
            </a:endParaRPr>
          </a:p>
        </p:txBody>
      </p:sp>
      <p:sp>
        <p:nvSpPr>
          <p:cNvPr id="199" name="Google Shape;199;p20"/>
          <p:cNvSpPr/>
          <p:nvPr/>
        </p:nvSpPr>
        <p:spPr>
          <a:xfrm>
            <a:off x="2686317" y="2019300"/>
            <a:ext cx="209521" cy="681038"/>
          </a:xfrm>
          <a:prstGeom prst="rect">
            <a:avLst/>
          </a:prstGeom>
          <a:noFill/>
          <a:ln>
            <a:noFill/>
          </a:ln>
        </p:spPr>
        <p:txBody>
          <a:bodyPr spcFirstLastPara="1" wrap="square" lIns="0" tIns="0" rIns="0" bIns="0" anchor="ctr" anchorCtr="0">
            <a:noAutofit/>
          </a:bodyPr>
          <a:lstStyle/>
          <a:p>
            <a:pPr marL="0" marR="0" lvl="0" indent="0" algn="l" rtl="0">
              <a:lnSpc>
                <a:spcPct val="117215"/>
              </a:lnSpc>
              <a:spcBef>
                <a:spcPts val="0"/>
              </a:spcBef>
              <a:spcAft>
                <a:spcPts val="0"/>
              </a:spcAft>
              <a:buClr>
                <a:srgbClr val="000000"/>
              </a:buClr>
              <a:buSzPts val="4600"/>
              <a:buFont typeface="Arial"/>
              <a:buNone/>
            </a:pPr>
            <a:r>
              <a:rPr lang="en-GB" sz="4600" b="0" i="0" u="none" strike="noStrike" cap="none">
                <a:solidFill>
                  <a:srgbClr val="0683F9"/>
                </a:solidFill>
                <a:latin typeface="Roboto"/>
                <a:ea typeface="Roboto"/>
                <a:cs typeface="Roboto"/>
                <a:sym typeface="Roboto"/>
              </a:rPr>
              <a:t>(</a:t>
            </a:r>
            <a:endParaRPr sz="4600" b="0" i="0" u="none" strike="noStrike" cap="none">
              <a:solidFill>
                <a:schemeClr val="dk1"/>
              </a:solidFill>
              <a:latin typeface="Arial"/>
              <a:ea typeface="Arial"/>
              <a:cs typeface="Arial"/>
              <a:sym typeface="Arial"/>
            </a:endParaRPr>
          </a:p>
        </p:txBody>
      </p:sp>
      <p:sp>
        <p:nvSpPr>
          <p:cNvPr id="200" name="Google Shape;200;p20"/>
          <p:cNvSpPr/>
          <p:nvPr/>
        </p:nvSpPr>
        <p:spPr>
          <a:xfrm>
            <a:off x="3696401" y="5357339"/>
            <a:ext cx="1274981" cy="5000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17,563</a:t>
            </a:r>
            <a:r>
              <a:rPr lang="en-GB" sz="1200" b="0" i="0" u="none" strike="noStrike" cap="none">
                <a:solidFill>
                  <a:srgbClr val="171923"/>
                </a:solidFill>
                <a:latin typeface="Arial"/>
                <a:ea typeface="Arial"/>
                <a:cs typeface="Arial"/>
                <a:sym typeface="Arial"/>
              </a:rPr>
              <a:t> </a:t>
            </a:r>
            <a:br>
              <a:rPr lang="en-GB" sz="12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diseases</a:t>
            </a:r>
            <a:endParaRPr sz="1200" b="0" i="0" u="none" strike="noStrike" cap="none">
              <a:solidFill>
                <a:schemeClr val="dk1"/>
              </a:solidFill>
              <a:latin typeface="Arial"/>
              <a:ea typeface="Arial"/>
              <a:cs typeface="Arial"/>
              <a:sym typeface="Arial"/>
            </a:endParaRPr>
          </a:p>
        </p:txBody>
      </p:sp>
      <p:sp>
        <p:nvSpPr>
          <p:cNvPr id="201" name="Google Shape;201;p20"/>
          <p:cNvSpPr/>
          <p:nvPr/>
        </p:nvSpPr>
        <p:spPr>
          <a:xfrm>
            <a:off x="4457717" y="2159795"/>
            <a:ext cx="204759" cy="400050"/>
          </a:xfrm>
          <a:prstGeom prst="rect">
            <a:avLst/>
          </a:prstGeom>
          <a:noFill/>
          <a:ln>
            <a:noFill/>
          </a:ln>
        </p:spPr>
        <p:txBody>
          <a:bodyPr spcFirstLastPara="1" wrap="square" lIns="0" tIns="0" rIns="0" bIns="0" anchor="ctr" anchorCtr="0">
            <a:noAutofit/>
          </a:bodyPr>
          <a:lstStyle/>
          <a:p>
            <a:pPr marL="0" marR="0" lvl="0" indent="0" algn="l" rtl="0">
              <a:lnSpc>
                <a:spcPct val="116699"/>
              </a:lnSpc>
              <a:spcBef>
                <a:spcPts val="0"/>
              </a:spcBef>
              <a:spcAft>
                <a:spcPts val="0"/>
              </a:spcAft>
              <a:buClr>
                <a:srgbClr val="000000"/>
              </a:buClr>
              <a:buSzPts val="2700"/>
              <a:buFont typeface="Arial"/>
              <a:buNone/>
            </a:pPr>
            <a:r>
              <a:rPr lang="en-GB" sz="2700" b="0" i="0" u="none" strike="noStrike" cap="none">
                <a:solidFill>
                  <a:srgbClr val="0683F9"/>
                </a:solidFill>
                <a:latin typeface="Roboto"/>
                <a:ea typeface="Roboto"/>
                <a:cs typeface="Roboto"/>
                <a:sym typeface="Roboto"/>
              </a:rPr>
              <a:t>+</a:t>
            </a:r>
            <a:endParaRPr sz="2700" b="0" i="0" u="none" strike="noStrike" cap="none">
              <a:solidFill>
                <a:schemeClr val="dk1"/>
              </a:solidFill>
              <a:latin typeface="Arial"/>
              <a:ea typeface="Arial"/>
              <a:cs typeface="Arial"/>
              <a:sym typeface="Arial"/>
            </a:endParaRPr>
          </a:p>
        </p:txBody>
      </p:sp>
      <p:sp>
        <p:nvSpPr>
          <p:cNvPr id="202" name="Google Shape;202;p20"/>
          <p:cNvSpPr/>
          <p:nvPr/>
        </p:nvSpPr>
        <p:spPr>
          <a:xfrm rot="10800000">
            <a:off x="5742117" y="2110523"/>
            <a:ext cx="209521" cy="681038"/>
          </a:xfrm>
          <a:prstGeom prst="rect">
            <a:avLst/>
          </a:prstGeom>
          <a:noFill/>
          <a:ln>
            <a:noFill/>
          </a:ln>
        </p:spPr>
        <p:txBody>
          <a:bodyPr spcFirstLastPara="1" wrap="square" lIns="0" tIns="0" rIns="0" bIns="0" anchor="ctr" anchorCtr="0">
            <a:noAutofit/>
          </a:bodyPr>
          <a:lstStyle/>
          <a:p>
            <a:pPr marL="0" marR="0" lvl="0" indent="0" algn="l" rtl="0">
              <a:lnSpc>
                <a:spcPct val="117215"/>
              </a:lnSpc>
              <a:spcBef>
                <a:spcPts val="0"/>
              </a:spcBef>
              <a:spcAft>
                <a:spcPts val="0"/>
              </a:spcAft>
              <a:buClr>
                <a:srgbClr val="000000"/>
              </a:buClr>
              <a:buSzPts val="4600"/>
              <a:buFont typeface="Arial"/>
              <a:buNone/>
            </a:pPr>
            <a:r>
              <a:rPr lang="en-GB" sz="4600" b="0" i="0" u="none" strike="noStrike" cap="none">
                <a:solidFill>
                  <a:srgbClr val="0683F9"/>
                </a:solidFill>
                <a:latin typeface="Roboto"/>
                <a:ea typeface="Roboto"/>
                <a:cs typeface="Roboto"/>
                <a:sym typeface="Roboto"/>
              </a:rPr>
              <a:t>(</a:t>
            </a:r>
            <a:endParaRPr sz="4600" b="0" i="0" u="none" strike="noStrike" cap="none">
              <a:solidFill>
                <a:schemeClr val="dk1"/>
              </a:solidFill>
              <a:latin typeface="Arial"/>
              <a:ea typeface="Arial"/>
              <a:cs typeface="Arial"/>
              <a:sym typeface="Arial"/>
            </a:endParaRPr>
          </a:p>
        </p:txBody>
      </p:sp>
      <p:sp>
        <p:nvSpPr>
          <p:cNvPr id="203" name="Google Shape;203;p20"/>
          <p:cNvSpPr/>
          <p:nvPr/>
        </p:nvSpPr>
        <p:spPr>
          <a:xfrm>
            <a:off x="6221050" y="2154920"/>
            <a:ext cx="199997" cy="400050"/>
          </a:xfrm>
          <a:prstGeom prst="rect">
            <a:avLst/>
          </a:prstGeom>
          <a:noFill/>
          <a:ln>
            <a:noFill/>
          </a:ln>
        </p:spPr>
        <p:txBody>
          <a:bodyPr spcFirstLastPara="1" wrap="square" lIns="0" tIns="0" rIns="0" bIns="0" anchor="ctr" anchorCtr="0">
            <a:noAutofit/>
          </a:bodyPr>
          <a:lstStyle/>
          <a:p>
            <a:pPr marL="0" marR="0" lvl="0" indent="0" algn="l" rtl="0">
              <a:lnSpc>
                <a:spcPct val="116699"/>
              </a:lnSpc>
              <a:spcBef>
                <a:spcPts val="0"/>
              </a:spcBef>
              <a:spcAft>
                <a:spcPts val="0"/>
              </a:spcAft>
              <a:buClr>
                <a:srgbClr val="000000"/>
              </a:buClr>
              <a:buSzPts val="2700"/>
              <a:buFont typeface="Arial"/>
              <a:buNone/>
            </a:pPr>
            <a:r>
              <a:rPr lang="en-GB" sz="2700" b="0" i="0" u="none" strike="noStrike" cap="none">
                <a:solidFill>
                  <a:srgbClr val="0683F9"/>
                </a:solidFill>
                <a:latin typeface="Roboto"/>
                <a:ea typeface="Roboto"/>
                <a:cs typeface="Roboto"/>
                <a:sym typeface="Roboto"/>
              </a:rPr>
              <a:t>=</a:t>
            </a:r>
            <a:endParaRPr sz="2700" b="0" i="0" u="none" strike="noStrike" cap="none">
              <a:solidFill>
                <a:schemeClr val="dk1"/>
              </a:solidFill>
              <a:latin typeface="Arial"/>
              <a:ea typeface="Arial"/>
              <a:cs typeface="Arial"/>
              <a:sym typeface="Arial"/>
            </a:endParaRPr>
          </a:p>
        </p:txBody>
      </p:sp>
      <p:sp>
        <p:nvSpPr>
          <p:cNvPr id="204" name="Google Shape;204;p20"/>
          <p:cNvSpPr txBox="1">
            <a:spLocks noGrp="1"/>
          </p:cNvSpPr>
          <p:nvPr>
            <p:ph type="body" idx="1"/>
          </p:nvPr>
        </p:nvSpPr>
        <p:spPr>
          <a:xfrm>
            <a:off x="263298" y="309247"/>
            <a:ext cx="8493748" cy="82822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5" name="Google Shape;205;p20"/>
          <p:cNvSpPr txBox="1">
            <a:spLocks noGrp="1"/>
          </p:cNvSpPr>
          <p:nvPr>
            <p:ph type="body" idx="2"/>
          </p:nvPr>
        </p:nvSpPr>
        <p:spPr>
          <a:xfrm>
            <a:off x="332185" y="4331383"/>
            <a:ext cx="8424863" cy="23899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6" name="Google Shape;206;p20"/>
          <p:cNvSpPr txBox="1">
            <a:spLocks noGrp="1"/>
          </p:cNvSpPr>
          <p:nvPr>
            <p:ph type="body" idx="3"/>
          </p:nvPr>
        </p:nvSpPr>
        <p:spPr>
          <a:xfrm>
            <a:off x="544675" y="3684163"/>
            <a:ext cx="7999880" cy="404129"/>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7" name="Google Shape;207;p20"/>
          <p:cNvSpPr txBox="1">
            <a:spLocks noGrp="1"/>
          </p:cNvSpPr>
          <p:nvPr>
            <p:ph type="body" idx="4"/>
          </p:nvPr>
        </p:nvSpPr>
        <p:spPr>
          <a:xfrm>
            <a:off x="720176" y="1912459"/>
            <a:ext cx="942341" cy="40005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8" name="Google Shape;208;p20"/>
          <p:cNvSpPr txBox="1">
            <a:spLocks noGrp="1"/>
          </p:cNvSpPr>
          <p:nvPr>
            <p:ph type="body" idx="5"/>
          </p:nvPr>
        </p:nvSpPr>
        <p:spPr>
          <a:xfrm>
            <a:off x="710444" y="2321188"/>
            <a:ext cx="1421482" cy="50006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9" name="Google Shape;209;p20"/>
          <p:cNvSpPr txBox="1">
            <a:spLocks noGrp="1"/>
          </p:cNvSpPr>
          <p:nvPr>
            <p:ph type="body" idx="6"/>
          </p:nvPr>
        </p:nvSpPr>
        <p:spPr>
          <a:xfrm>
            <a:off x="2983933" y="2019303"/>
            <a:ext cx="942341" cy="40005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0" name="Google Shape;210;p20"/>
          <p:cNvSpPr txBox="1">
            <a:spLocks noGrp="1"/>
          </p:cNvSpPr>
          <p:nvPr>
            <p:ph type="body" idx="7"/>
          </p:nvPr>
        </p:nvSpPr>
        <p:spPr>
          <a:xfrm>
            <a:off x="2974199" y="2428032"/>
            <a:ext cx="1543084" cy="28575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1" name="Google Shape;211;p20"/>
          <p:cNvSpPr txBox="1">
            <a:spLocks noGrp="1"/>
          </p:cNvSpPr>
          <p:nvPr>
            <p:ph type="body" idx="8"/>
          </p:nvPr>
        </p:nvSpPr>
        <p:spPr>
          <a:xfrm>
            <a:off x="4635999" y="1954898"/>
            <a:ext cx="1106116" cy="40005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2" name="Google Shape;212;p20"/>
          <p:cNvSpPr txBox="1">
            <a:spLocks noGrp="1"/>
          </p:cNvSpPr>
          <p:nvPr>
            <p:ph type="body" idx="9"/>
          </p:nvPr>
        </p:nvSpPr>
        <p:spPr>
          <a:xfrm>
            <a:off x="4626268" y="2363624"/>
            <a:ext cx="1115849" cy="50006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3" name="Google Shape;213;p20"/>
          <p:cNvSpPr txBox="1">
            <a:spLocks noGrp="1"/>
          </p:cNvSpPr>
          <p:nvPr>
            <p:ph type="body" idx="13"/>
          </p:nvPr>
        </p:nvSpPr>
        <p:spPr>
          <a:xfrm>
            <a:off x="6451844" y="1754871"/>
            <a:ext cx="1859501" cy="40005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4" name="Google Shape;214;p20"/>
          <p:cNvSpPr txBox="1">
            <a:spLocks noGrp="1"/>
          </p:cNvSpPr>
          <p:nvPr>
            <p:ph type="body" idx="14"/>
          </p:nvPr>
        </p:nvSpPr>
        <p:spPr>
          <a:xfrm>
            <a:off x="6448622" y="2166083"/>
            <a:ext cx="1862723" cy="105023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5" name="Google Shape;215;p20"/>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Bullets &amp; Photo 1">
  <p:cSld name="2_Title, Bullets &amp; Photo 1">
    <p:spTree>
      <p:nvGrpSpPr>
        <p:cNvPr id="1" name="Shape 11"/>
        <p:cNvGrpSpPr/>
        <p:nvPr/>
      </p:nvGrpSpPr>
      <p:grpSpPr>
        <a:xfrm>
          <a:off x="0" y="0"/>
          <a:ext cx="0" cy="0"/>
          <a:chOff x="0" y="0"/>
          <a:chExt cx="0" cy="0"/>
        </a:xfrm>
      </p:grpSpPr>
      <p:sp>
        <p:nvSpPr>
          <p:cNvPr id="12" name="Google Shape;12;p3"/>
          <p:cNvSpPr>
            <a:spLocks noGrp="1"/>
          </p:cNvSpPr>
          <p:nvPr>
            <p:ph type="pic" idx="2"/>
          </p:nvPr>
        </p:nvSpPr>
        <p:spPr>
          <a:xfrm>
            <a:off x="4728273" y="1367774"/>
            <a:ext cx="3753987" cy="3318911"/>
          </a:xfrm>
          <a:prstGeom prst="rect">
            <a:avLst/>
          </a:prstGeom>
          <a:noFill/>
          <a:ln>
            <a:noFill/>
          </a:ln>
        </p:spPr>
      </p:sp>
      <p:sp>
        <p:nvSpPr>
          <p:cNvPr id="13" name="Google Shape;13;p3"/>
          <p:cNvSpPr txBox="1">
            <a:spLocks noGrp="1"/>
          </p:cNvSpPr>
          <p:nvPr>
            <p:ph type="title"/>
          </p:nvPr>
        </p:nvSpPr>
        <p:spPr>
          <a:xfrm>
            <a:off x="670359" y="134096"/>
            <a:ext cx="7811955" cy="1139812"/>
          </a:xfrm>
          <a:prstGeom prst="rect">
            <a:avLst/>
          </a:prstGeom>
          <a:noFill/>
          <a:ln>
            <a:noFill/>
          </a:ln>
        </p:spPr>
        <p:txBody>
          <a:bodyPr spcFirstLastPara="1" wrap="square" lIns="36100" tIns="36100" rIns="36100" bIns="36100" anchor="ctr" anchorCtr="0">
            <a:normAutofit/>
          </a:bodyPr>
          <a:lstStyle>
            <a:lvl1pPr marR="0" lvl="0" algn="l" rtl="0">
              <a:lnSpc>
                <a:spcPct val="100000"/>
              </a:lnSpc>
              <a:spcBef>
                <a:spcPts val="0"/>
              </a:spcBef>
              <a:spcAft>
                <a:spcPts val="0"/>
              </a:spcAft>
              <a:buClr>
                <a:srgbClr val="216EE6"/>
              </a:buClr>
              <a:buSzPts val="2800"/>
              <a:buFont typeface="Arial"/>
              <a:buChar char="●"/>
              <a:defRPr sz="2542" b="1" i="0" u="none" strike="noStrike" cap="none">
                <a:solidFill>
                  <a:srgbClr val="216EE6"/>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670359" y="1367774"/>
            <a:ext cx="3753987" cy="3318911"/>
          </a:xfrm>
          <a:prstGeom prst="rect">
            <a:avLst/>
          </a:prstGeom>
          <a:noFill/>
          <a:ln>
            <a:noFill/>
          </a:ln>
        </p:spPr>
        <p:txBody>
          <a:bodyPr spcFirstLastPara="1" wrap="square" lIns="36100" tIns="36100" rIns="36100" bIns="36100" anchor="ctr" anchorCtr="0">
            <a:normAutofit/>
          </a:bodyPr>
          <a:lstStyle>
            <a:lvl1pPr marL="457200" marR="0" lvl="0" indent="-298450" algn="l" rtl="0">
              <a:lnSpc>
                <a:spcPct val="225000"/>
              </a:lnSpc>
              <a:spcBef>
                <a:spcPts val="0"/>
              </a:spcBef>
              <a:spcAft>
                <a:spcPts val="0"/>
              </a:spcAft>
              <a:buClr>
                <a:srgbClr val="545454"/>
              </a:buClr>
              <a:buSzPts val="1100"/>
              <a:buFont typeface="Open Sans"/>
              <a:buChar char="●"/>
              <a:defRPr sz="999" b="0" i="0" u="none" strike="noStrike" cap="none">
                <a:solidFill>
                  <a:srgbClr val="545454"/>
                </a:solidFill>
                <a:latin typeface="Open Sans"/>
                <a:ea typeface="Open Sans"/>
                <a:cs typeface="Open Sans"/>
                <a:sym typeface="Open Sans"/>
              </a:defRPr>
            </a:lvl1pPr>
            <a:lvl2pPr marL="914400" marR="0" lvl="1" indent="-298450" algn="l" rtl="0">
              <a:lnSpc>
                <a:spcPct val="225000"/>
              </a:lnSpc>
              <a:spcBef>
                <a:spcPts val="0"/>
              </a:spcBef>
              <a:spcAft>
                <a:spcPts val="0"/>
              </a:spcAft>
              <a:buClr>
                <a:srgbClr val="545454"/>
              </a:buClr>
              <a:buSzPts val="1100"/>
              <a:buFont typeface="Open Sans"/>
              <a:buChar char="○"/>
              <a:defRPr sz="999" b="0" i="0" u="none" strike="noStrike" cap="none">
                <a:solidFill>
                  <a:srgbClr val="545454"/>
                </a:solidFill>
                <a:latin typeface="Open Sans"/>
                <a:ea typeface="Open Sans"/>
                <a:cs typeface="Open Sans"/>
                <a:sym typeface="Open Sans"/>
              </a:defRPr>
            </a:lvl2pPr>
            <a:lvl3pPr marL="1371600" marR="0" lvl="2" indent="-298450" algn="l" rtl="0">
              <a:lnSpc>
                <a:spcPct val="225000"/>
              </a:lnSpc>
              <a:spcBef>
                <a:spcPts val="0"/>
              </a:spcBef>
              <a:spcAft>
                <a:spcPts val="0"/>
              </a:spcAft>
              <a:buClr>
                <a:srgbClr val="545454"/>
              </a:buClr>
              <a:buSzPts val="1100"/>
              <a:buFont typeface="Open Sans"/>
              <a:buChar char="■"/>
              <a:defRPr sz="999" b="0" i="0" u="none" strike="noStrike" cap="none">
                <a:solidFill>
                  <a:srgbClr val="545454"/>
                </a:solidFill>
                <a:latin typeface="Open Sans"/>
                <a:ea typeface="Open Sans"/>
                <a:cs typeface="Open Sans"/>
                <a:sym typeface="Open Sans"/>
              </a:defRPr>
            </a:lvl3pPr>
            <a:lvl4pPr marL="1828800" marR="0" lvl="3" indent="-298450" algn="l" rtl="0">
              <a:lnSpc>
                <a:spcPct val="225000"/>
              </a:lnSpc>
              <a:spcBef>
                <a:spcPts val="0"/>
              </a:spcBef>
              <a:spcAft>
                <a:spcPts val="0"/>
              </a:spcAft>
              <a:buClr>
                <a:srgbClr val="545454"/>
              </a:buClr>
              <a:buSzPts val="1100"/>
              <a:buFont typeface="Open Sans"/>
              <a:buChar char="●"/>
              <a:defRPr sz="999" b="0" i="0" u="none" strike="noStrike" cap="none">
                <a:solidFill>
                  <a:srgbClr val="545454"/>
                </a:solidFill>
                <a:latin typeface="Open Sans"/>
                <a:ea typeface="Open Sans"/>
                <a:cs typeface="Open Sans"/>
                <a:sym typeface="Open Sans"/>
              </a:defRPr>
            </a:lvl4pPr>
            <a:lvl5pPr marL="2286000" marR="0" lvl="4" indent="-298450" algn="l" rtl="0">
              <a:lnSpc>
                <a:spcPct val="225000"/>
              </a:lnSpc>
              <a:spcBef>
                <a:spcPts val="0"/>
              </a:spcBef>
              <a:spcAft>
                <a:spcPts val="0"/>
              </a:spcAft>
              <a:buClr>
                <a:srgbClr val="545454"/>
              </a:buClr>
              <a:buSzPts val="1100"/>
              <a:buFont typeface="Open Sans"/>
              <a:buChar char="○"/>
              <a:defRPr sz="999" b="0" i="0" u="none" strike="noStrike" cap="none">
                <a:solidFill>
                  <a:srgbClr val="545454"/>
                </a:solidFill>
                <a:latin typeface="Open Sans"/>
                <a:ea typeface="Open Sans"/>
                <a:cs typeface="Open Sans"/>
                <a:sym typeface="Open Sans"/>
              </a:defRPr>
            </a:lvl5pPr>
            <a:lvl6pPr marL="2743200" marR="0" lvl="5" indent="-355600" algn="l" rtl="0">
              <a:lnSpc>
                <a:spcPct val="115000"/>
              </a:lnSpc>
              <a:spcBef>
                <a:spcPts val="0"/>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6pPr>
            <a:lvl7pPr marL="3200400" marR="0" lvl="6" indent="-355600" algn="l" rtl="0">
              <a:lnSpc>
                <a:spcPct val="115000"/>
              </a:lnSpc>
              <a:spcBef>
                <a:spcPts val="0"/>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7pPr>
            <a:lvl8pPr marL="3657600" marR="0" lvl="7" indent="-355600" algn="l" rtl="0">
              <a:lnSpc>
                <a:spcPct val="115000"/>
              </a:lnSpc>
              <a:spcBef>
                <a:spcPts val="0"/>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8pPr>
            <a:lvl9pPr marL="4114800" marR="0" lvl="8" indent="-355600" algn="l" rtl="0">
              <a:lnSpc>
                <a:spcPct val="115000"/>
              </a:lnSpc>
              <a:spcBef>
                <a:spcPts val="0"/>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5" name="Google Shape;15;p3"/>
          <p:cNvSpPr txBox="1">
            <a:spLocks noGrp="1"/>
          </p:cNvSpPr>
          <p:nvPr>
            <p:ph type="sldNum" idx="12"/>
          </p:nvPr>
        </p:nvSpPr>
        <p:spPr>
          <a:xfrm>
            <a:off x="4464833" y="4907894"/>
            <a:ext cx="218179" cy="211405"/>
          </a:xfrm>
          <a:prstGeom prst="rect">
            <a:avLst/>
          </a:prstGeom>
          <a:noFill/>
          <a:ln>
            <a:noFill/>
          </a:ln>
        </p:spPr>
        <p:txBody>
          <a:bodyPr spcFirstLastPara="1" wrap="square" lIns="36100" tIns="36100" rIns="36100" bIns="36100" anchor="t" anchorCtr="0">
            <a:spAutoFit/>
          </a:bodyPr>
          <a:lstStyle>
            <a:lvl1pPr marL="0" lvl="0"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1pPr>
            <a:lvl2pPr marL="0" lvl="1"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2pPr>
            <a:lvl3pPr marL="0" lvl="2"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3pPr>
            <a:lvl4pPr marL="0" lvl="3"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4pPr>
            <a:lvl5pPr marL="0" lvl="4"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5pPr>
            <a:lvl6pPr marL="0" lvl="5"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6pPr>
            <a:lvl7pPr marL="0" lvl="6"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7pPr>
            <a:lvl8pPr marL="0" lvl="7"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8pPr>
            <a:lvl9pPr marL="0" lvl="8" indent="0" algn="ctr">
              <a:lnSpc>
                <a:spcPct val="100000"/>
              </a:lnSpc>
              <a:spcBef>
                <a:spcPts val="0"/>
              </a:spcBef>
              <a:spcAft>
                <a:spcPts val="0"/>
              </a:spcAft>
              <a:buClr>
                <a:srgbClr val="000000"/>
              </a:buClr>
              <a:buSzPts val="1100"/>
              <a:buFont typeface="Arial"/>
              <a:buNone/>
              <a:defRPr sz="9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sz="999"/>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12">
  <p:cSld name="slide-12">
    <p:spTree>
      <p:nvGrpSpPr>
        <p:cNvPr id="1" name="Shape 216"/>
        <p:cNvGrpSpPr/>
        <p:nvPr/>
      </p:nvGrpSpPr>
      <p:grpSpPr>
        <a:xfrm>
          <a:off x="0" y="0"/>
          <a:ext cx="0" cy="0"/>
          <a:chOff x="0" y="0"/>
          <a:chExt cx="0" cy="0"/>
        </a:xfrm>
      </p:grpSpPr>
      <p:pic>
        <p:nvPicPr>
          <p:cNvPr id="217" name="Google Shape;217;p21" descr="preencoded.png"/>
          <p:cNvPicPr preferRelativeResize="0"/>
          <p:nvPr/>
        </p:nvPicPr>
        <p:blipFill rotWithShape="1">
          <a:blip r:embed="rId2">
            <a:alphaModFix/>
          </a:blip>
          <a:srcRect/>
          <a:stretch/>
        </p:blipFill>
        <p:spPr>
          <a:xfrm>
            <a:off x="327098" y="1329519"/>
            <a:ext cx="3900676" cy="3038475"/>
          </a:xfrm>
          <a:prstGeom prst="rect">
            <a:avLst/>
          </a:prstGeom>
          <a:noFill/>
          <a:ln>
            <a:noFill/>
          </a:ln>
        </p:spPr>
      </p:pic>
      <p:pic>
        <p:nvPicPr>
          <p:cNvPr id="218" name="Google Shape;218;p21" descr="preencoded.png"/>
          <p:cNvPicPr preferRelativeResize="0"/>
          <p:nvPr/>
        </p:nvPicPr>
        <p:blipFill rotWithShape="1">
          <a:blip r:embed="rId3">
            <a:alphaModFix/>
          </a:blip>
          <a:srcRect/>
          <a:stretch/>
        </p:blipFill>
        <p:spPr>
          <a:xfrm>
            <a:off x="722333" y="1591460"/>
            <a:ext cx="3038050" cy="2514599"/>
          </a:xfrm>
          <a:prstGeom prst="rect">
            <a:avLst/>
          </a:prstGeom>
          <a:noFill/>
          <a:ln>
            <a:noFill/>
          </a:ln>
        </p:spPr>
      </p:pic>
      <p:pic>
        <p:nvPicPr>
          <p:cNvPr id="219" name="Google Shape;219;p21" descr="preencoded.png"/>
          <p:cNvPicPr preferRelativeResize="0"/>
          <p:nvPr/>
        </p:nvPicPr>
        <p:blipFill rotWithShape="1">
          <a:blip r:embed="rId4">
            <a:alphaModFix/>
          </a:blip>
          <a:srcRect/>
          <a:stretch/>
        </p:blipFill>
        <p:spPr>
          <a:xfrm>
            <a:off x="4227775" y="2681291"/>
            <a:ext cx="2526641" cy="341605"/>
          </a:xfrm>
          <a:prstGeom prst="rect">
            <a:avLst/>
          </a:prstGeom>
          <a:noFill/>
          <a:ln>
            <a:noFill/>
          </a:ln>
        </p:spPr>
      </p:pic>
      <p:pic>
        <p:nvPicPr>
          <p:cNvPr id="220" name="Google Shape;220;p21" descr="preencoded.png"/>
          <p:cNvPicPr preferRelativeResize="0"/>
          <p:nvPr/>
        </p:nvPicPr>
        <p:blipFill rotWithShape="1">
          <a:blip r:embed="rId5">
            <a:alphaModFix/>
          </a:blip>
          <a:srcRect/>
          <a:stretch/>
        </p:blipFill>
        <p:spPr>
          <a:xfrm>
            <a:off x="6928503" y="1591460"/>
            <a:ext cx="1828544" cy="2433638"/>
          </a:xfrm>
          <a:prstGeom prst="rect">
            <a:avLst/>
          </a:prstGeom>
          <a:noFill/>
          <a:ln>
            <a:noFill/>
          </a:ln>
        </p:spPr>
      </p:pic>
      <p:sp>
        <p:nvSpPr>
          <p:cNvPr id="221" name="Google Shape;221;p21"/>
          <p:cNvSpPr txBox="1">
            <a:spLocks noGrp="1"/>
          </p:cNvSpPr>
          <p:nvPr>
            <p:ph type="body" idx="1"/>
          </p:nvPr>
        </p:nvSpPr>
        <p:spPr>
          <a:xfrm>
            <a:off x="290587" y="456293"/>
            <a:ext cx="8281355" cy="50145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2" name="Google Shape;222;p21"/>
          <p:cNvSpPr txBox="1">
            <a:spLocks noGrp="1"/>
          </p:cNvSpPr>
          <p:nvPr>
            <p:ph type="body" idx="2"/>
          </p:nvPr>
        </p:nvSpPr>
        <p:spPr>
          <a:xfrm>
            <a:off x="803928" y="1556996"/>
            <a:ext cx="2875410" cy="385102"/>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rgbClr val="0584FA"/>
              </a:buClr>
              <a:buSzPts val="2100"/>
              <a:buFont typeface="Arial"/>
              <a:buNone/>
              <a:defRPr sz="2100" b="0" i="0" u="none" strike="noStrike" cap="none">
                <a:solidFill>
                  <a:srgbClr val="0584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3" name="Google Shape;223;p21"/>
          <p:cNvSpPr txBox="1">
            <a:spLocks noGrp="1"/>
          </p:cNvSpPr>
          <p:nvPr>
            <p:ph type="body" idx="3"/>
          </p:nvPr>
        </p:nvSpPr>
        <p:spPr>
          <a:xfrm>
            <a:off x="4397904" y="2674873"/>
            <a:ext cx="2307106" cy="247501"/>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rgbClr val="718096"/>
              </a:buClr>
              <a:buSzPts val="900"/>
              <a:buFont typeface="Arial"/>
              <a:buNone/>
              <a:defRPr sz="900" b="0" i="0" u="none" strike="noStrike" cap="none">
                <a:solidFill>
                  <a:srgbClr val="718096"/>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4" name="Google Shape;224;p21"/>
          <p:cNvSpPr txBox="1">
            <a:spLocks noGrp="1"/>
          </p:cNvSpPr>
          <p:nvPr>
            <p:ph type="body" idx="4"/>
          </p:nvPr>
        </p:nvSpPr>
        <p:spPr>
          <a:xfrm>
            <a:off x="803652" y="2111534"/>
            <a:ext cx="2875410" cy="21364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5" name="Google Shape;225;p21"/>
          <p:cNvSpPr txBox="1">
            <a:spLocks noGrp="1"/>
          </p:cNvSpPr>
          <p:nvPr>
            <p:ph type="body" idx="5"/>
          </p:nvPr>
        </p:nvSpPr>
        <p:spPr>
          <a:xfrm>
            <a:off x="803652" y="2480292"/>
            <a:ext cx="2875410" cy="194581"/>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6" name="Google Shape;226;p21"/>
          <p:cNvSpPr txBox="1">
            <a:spLocks noGrp="1"/>
          </p:cNvSpPr>
          <p:nvPr>
            <p:ph type="body" idx="6"/>
          </p:nvPr>
        </p:nvSpPr>
        <p:spPr>
          <a:xfrm>
            <a:off x="803926" y="2849115"/>
            <a:ext cx="2875410" cy="180343"/>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7" name="Google Shape;227;p21"/>
          <p:cNvSpPr txBox="1">
            <a:spLocks noGrp="1"/>
          </p:cNvSpPr>
          <p:nvPr>
            <p:ph type="body" idx="7"/>
          </p:nvPr>
        </p:nvSpPr>
        <p:spPr>
          <a:xfrm>
            <a:off x="803652" y="3197756"/>
            <a:ext cx="2875410" cy="21364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8" name="Google Shape;228;p21"/>
          <p:cNvSpPr txBox="1">
            <a:spLocks noGrp="1"/>
          </p:cNvSpPr>
          <p:nvPr>
            <p:ph type="body" idx="8"/>
          </p:nvPr>
        </p:nvSpPr>
        <p:spPr>
          <a:xfrm>
            <a:off x="803652" y="3553768"/>
            <a:ext cx="2875410" cy="21364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9" name="Google Shape;229;p21"/>
          <p:cNvSpPr txBox="1">
            <a:spLocks noGrp="1"/>
          </p:cNvSpPr>
          <p:nvPr>
            <p:ph type="body" idx="9"/>
          </p:nvPr>
        </p:nvSpPr>
        <p:spPr>
          <a:xfrm>
            <a:off x="803928" y="3968893"/>
            <a:ext cx="2875410" cy="21364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0" name="Google Shape;230;p21"/>
          <p:cNvSpPr txBox="1">
            <a:spLocks noGrp="1"/>
          </p:cNvSpPr>
          <p:nvPr>
            <p:ph type="body" idx="13"/>
          </p:nvPr>
        </p:nvSpPr>
        <p:spPr>
          <a:xfrm>
            <a:off x="7245538" y="1819836"/>
            <a:ext cx="1184951" cy="36693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1" name="Google Shape;231;p21"/>
          <p:cNvSpPr txBox="1">
            <a:spLocks noGrp="1"/>
          </p:cNvSpPr>
          <p:nvPr>
            <p:ph type="body" idx="14"/>
          </p:nvPr>
        </p:nvSpPr>
        <p:spPr>
          <a:xfrm>
            <a:off x="6875140" y="2588443"/>
            <a:ext cx="1808348" cy="1049121"/>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2" name="Google Shape;232;p21"/>
          <p:cNvSpPr txBox="1">
            <a:spLocks noGrp="1"/>
          </p:cNvSpPr>
          <p:nvPr>
            <p:ph type="body" idx="15"/>
          </p:nvPr>
        </p:nvSpPr>
        <p:spPr>
          <a:xfrm>
            <a:off x="6804696" y="3784709"/>
            <a:ext cx="2005714" cy="849841"/>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3" name="Google Shape;233;p21"/>
          <p:cNvSpPr txBox="1">
            <a:spLocks noGrp="1"/>
          </p:cNvSpPr>
          <p:nvPr>
            <p:ph type="sldNum" idx="12"/>
          </p:nvPr>
        </p:nvSpPr>
        <p:spPr>
          <a:xfrm>
            <a:off x="6754415" y="4764898"/>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13">
  <p:cSld name="slide-13">
    <p:bg>
      <p:bgPr>
        <a:solidFill>
          <a:schemeClr val="lt1"/>
        </a:solidFill>
        <a:effectLst/>
      </p:bgPr>
    </p:bg>
    <p:spTree>
      <p:nvGrpSpPr>
        <p:cNvPr id="1" name="Shape 234"/>
        <p:cNvGrpSpPr/>
        <p:nvPr/>
      </p:nvGrpSpPr>
      <p:grpSpPr>
        <a:xfrm>
          <a:off x="0" y="0"/>
          <a:ext cx="0" cy="0"/>
          <a:chOff x="0" y="0"/>
          <a:chExt cx="0" cy="0"/>
        </a:xfrm>
      </p:grpSpPr>
      <p:sp>
        <p:nvSpPr>
          <p:cNvPr id="235" name="Google Shape;235;p22"/>
          <p:cNvSpPr txBox="1">
            <a:spLocks noGrp="1"/>
          </p:cNvSpPr>
          <p:nvPr>
            <p:ph type="sldNum" idx="12"/>
          </p:nvPr>
        </p:nvSpPr>
        <p:spPr>
          <a:xfrm>
            <a:off x="6754415" y="4764898"/>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36" name="Google Shape;236;p22" descr="preencoded.png"/>
          <p:cNvPicPr preferRelativeResize="0"/>
          <p:nvPr/>
        </p:nvPicPr>
        <p:blipFill rotWithShape="1">
          <a:blip r:embed="rId2">
            <a:alphaModFix/>
          </a:blip>
          <a:srcRect/>
          <a:stretch/>
        </p:blipFill>
        <p:spPr>
          <a:xfrm>
            <a:off x="522632" y="1273704"/>
            <a:ext cx="3328194" cy="1936494"/>
          </a:xfrm>
          <a:prstGeom prst="rect">
            <a:avLst/>
          </a:prstGeom>
          <a:noFill/>
          <a:ln>
            <a:noFill/>
          </a:ln>
        </p:spPr>
      </p:pic>
      <p:pic>
        <p:nvPicPr>
          <p:cNvPr id="237" name="Google Shape;237;p22" descr="preencoded.png"/>
          <p:cNvPicPr preferRelativeResize="0"/>
          <p:nvPr/>
        </p:nvPicPr>
        <p:blipFill rotWithShape="1">
          <a:blip r:embed="rId3">
            <a:alphaModFix/>
          </a:blip>
          <a:srcRect/>
          <a:stretch/>
        </p:blipFill>
        <p:spPr>
          <a:xfrm>
            <a:off x="7616894" y="1641992"/>
            <a:ext cx="1150869" cy="1298772"/>
          </a:xfrm>
          <a:prstGeom prst="rect">
            <a:avLst/>
          </a:prstGeom>
          <a:noFill/>
          <a:ln>
            <a:noFill/>
          </a:ln>
        </p:spPr>
      </p:pic>
      <p:pic>
        <p:nvPicPr>
          <p:cNvPr id="238" name="Google Shape;238;p22" descr="preencoded.png"/>
          <p:cNvPicPr preferRelativeResize="0"/>
          <p:nvPr/>
        </p:nvPicPr>
        <p:blipFill rotWithShape="1">
          <a:blip r:embed="rId4">
            <a:alphaModFix/>
          </a:blip>
          <a:srcRect/>
          <a:stretch/>
        </p:blipFill>
        <p:spPr>
          <a:xfrm>
            <a:off x="5163170" y="1807502"/>
            <a:ext cx="2274008" cy="979856"/>
          </a:xfrm>
          <a:prstGeom prst="rect">
            <a:avLst/>
          </a:prstGeom>
          <a:noFill/>
          <a:ln>
            <a:noFill/>
          </a:ln>
        </p:spPr>
      </p:pic>
      <p:sp>
        <p:nvSpPr>
          <p:cNvPr id="239" name="Google Shape;239;p22"/>
          <p:cNvSpPr txBox="1">
            <a:spLocks noGrp="1"/>
          </p:cNvSpPr>
          <p:nvPr>
            <p:ph type="body" idx="1"/>
          </p:nvPr>
        </p:nvSpPr>
        <p:spPr>
          <a:xfrm>
            <a:off x="265166" y="318116"/>
            <a:ext cx="8444256" cy="61362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0" name="Google Shape;240;p22"/>
          <p:cNvSpPr txBox="1">
            <a:spLocks noGrp="1"/>
          </p:cNvSpPr>
          <p:nvPr>
            <p:ph type="body" idx="2"/>
          </p:nvPr>
        </p:nvSpPr>
        <p:spPr>
          <a:xfrm>
            <a:off x="386953" y="3471290"/>
            <a:ext cx="3463872" cy="61362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1" name="Google Shape;241;p22"/>
          <p:cNvSpPr txBox="1">
            <a:spLocks noGrp="1"/>
          </p:cNvSpPr>
          <p:nvPr>
            <p:ph type="body" idx="3"/>
          </p:nvPr>
        </p:nvSpPr>
        <p:spPr>
          <a:xfrm>
            <a:off x="5152455" y="3471290"/>
            <a:ext cx="3604592" cy="70146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14">
  <p:cSld name="slide-14">
    <p:bg>
      <p:bgPr>
        <a:solidFill>
          <a:schemeClr val="lt1"/>
        </a:solidFill>
        <a:effectLst/>
      </p:bgPr>
    </p:bg>
    <p:spTree>
      <p:nvGrpSpPr>
        <p:cNvPr id="1" name="Shape 242"/>
        <p:cNvGrpSpPr/>
        <p:nvPr/>
      </p:nvGrpSpPr>
      <p:grpSpPr>
        <a:xfrm>
          <a:off x="0" y="0"/>
          <a:ext cx="0" cy="0"/>
          <a:chOff x="0" y="0"/>
          <a:chExt cx="0" cy="0"/>
        </a:xfrm>
      </p:grpSpPr>
      <p:pic>
        <p:nvPicPr>
          <p:cNvPr id="243" name="Google Shape;243;p23" descr="preencoded.png"/>
          <p:cNvPicPr preferRelativeResize="0"/>
          <p:nvPr/>
        </p:nvPicPr>
        <p:blipFill rotWithShape="1">
          <a:blip r:embed="rId2">
            <a:alphaModFix/>
          </a:blip>
          <a:srcRect/>
          <a:stretch/>
        </p:blipFill>
        <p:spPr>
          <a:xfrm>
            <a:off x="332185" y="1771525"/>
            <a:ext cx="3957083" cy="2419350"/>
          </a:xfrm>
          <a:prstGeom prst="rect">
            <a:avLst/>
          </a:prstGeom>
          <a:noFill/>
          <a:ln>
            <a:noFill/>
          </a:ln>
        </p:spPr>
      </p:pic>
      <p:pic>
        <p:nvPicPr>
          <p:cNvPr id="244" name="Google Shape;244;p23" descr="preencoded.png"/>
          <p:cNvPicPr preferRelativeResize="0"/>
          <p:nvPr/>
        </p:nvPicPr>
        <p:blipFill rotWithShape="1">
          <a:blip r:embed="rId3">
            <a:alphaModFix/>
          </a:blip>
          <a:srcRect/>
          <a:stretch/>
        </p:blipFill>
        <p:spPr>
          <a:xfrm>
            <a:off x="4904270" y="1928813"/>
            <a:ext cx="3845859" cy="2047875"/>
          </a:xfrm>
          <a:prstGeom prst="rect">
            <a:avLst/>
          </a:prstGeom>
          <a:noFill/>
          <a:ln>
            <a:noFill/>
          </a:ln>
        </p:spPr>
      </p:pic>
      <p:sp>
        <p:nvSpPr>
          <p:cNvPr id="245" name="Google Shape;245;p23"/>
          <p:cNvSpPr/>
          <p:nvPr/>
        </p:nvSpPr>
        <p:spPr>
          <a:xfrm>
            <a:off x="2190215" y="5416830"/>
            <a:ext cx="3828513" cy="238124"/>
          </a:xfrm>
          <a:prstGeom prst="rect">
            <a:avLst/>
          </a:prstGeom>
          <a:noFill/>
          <a:ln>
            <a:noFill/>
          </a:ln>
        </p:spPr>
        <p:txBody>
          <a:bodyPr spcFirstLastPara="1" wrap="square" lIns="0" tIns="0" rIns="0" bIns="0" anchor="t" anchorCtr="0">
            <a:noAutofit/>
          </a:bodyPr>
          <a:lstStyle/>
          <a:p>
            <a:pPr marL="0" marR="0" lvl="0" indent="0" algn="l" rtl="0">
              <a:lnSpc>
                <a:spcPct val="143614"/>
              </a:lnSpc>
              <a:spcBef>
                <a:spcPts val="0"/>
              </a:spcBef>
              <a:spcAft>
                <a:spcPts val="0"/>
              </a:spcAft>
              <a:buClr>
                <a:srgbClr val="000000"/>
              </a:buClr>
              <a:buSzPts val="1300"/>
              <a:buFont typeface="Arial"/>
              <a:buNone/>
            </a:pPr>
            <a:r>
              <a:rPr lang="en-GB" sz="1300" b="1" i="0" u="none" strike="noStrike" cap="none">
                <a:solidFill>
                  <a:srgbClr val="1A202C"/>
                </a:solidFill>
                <a:latin typeface="Arial"/>
                <a:ea typeface="Arial"/>
                <a:cs typeface="Arial"/>
                <a:sym typeface="Arial"/>
              </a:rPr>
              <a:t>Bottom up:</a:t>
            </a:r>
            <a:r>
              <a:rPr lang="en-GB" sz="1300" b="0" i="0" u="none" strike="noStrike" cap="none">
                <a:solidFill>
                  <a:srgbClr val="1A202C"/>
                </a:solidFill>
                <a:latin typeface="Arial"/>
                <a:ea typeface="Arial"/>
                <a:cs typeface="Arial"/>
                <a:sym typeface="Arial"/>
              </a:rPr>
              <a:t> following the direct paths from a node</a:t>
            </a:r>
            <a:endParaRPr sz="1300" b="0" i="0" u="none" strike="noStrike" cap="none">
              <a:solidFill>
                <a:schemeClr val="dk1"/>
              </a:solidFill>
              <a:latin typeface="Arial"/>
              <a:ea typeface="Arial"/>
              <a:cs typeface="Arial"/>
              <a:sym typeface="Arial"/>
            </a:endParaRPr>
          </a:p>
        </p:txBody>
      </p:sp>
      <p:sp>
        <p:nvSpPr>
          <p:cNvPr id="246" name="Google Shape;246;p23"/>
          <p:cNvSpPr/>
          <p:nvPr/>
        </p:nvSpPr>
        <p:spPr>
          <a:xfrm>
            <a:off x="4665838" y="5160858"/>
            <a:ext cx="3990416" cy="238124"/>
          </a:xfrm>
          <a:prstGeom prst="rect">
            <a:avLst/>
          </a:prstGeom>
          <a:noFill/>
          <a:ln>
            <a:noFill/>
          </a:ln>
        </p:spPr>
        <p:txBody>
          <a:bodyPr spcFirstLastPara="1" wrap="square" lIns="0" tIns="0" rIns="0" bIns="0" anchor="t" anchorCtr="0">
            <a:noAutofit/>
          </a:bodyPr>
          <a:lstStyle/>
          <a:p>
            <a:pPr marL="0" marR="0" lvl="0" indent="0" algn="l" rtl="0">
              <a:lnSpc>
                <a:spcPct val="143614"/>
              </a:lnSpc>
              <a:spcBef>
                <a:spcPts val="0"/>
              </a:spcBef>
              <a:spcAft>
                <a:spcPts val="0"/>
              </a:spcAft>
              <a:buClr>
                <a:srgbClr val="000000"/>
              </a:buClr>
              <a:buSzPts val="1300"/>
              <a:buFont typeface="Arial"/>
              <a:buNone/>
            </a:pPr>
            <a:r>
              <a:rPr lang="en-GB" sz="1300" b="1" i="0" u="none" strike="noStrike" cap="none">
                <a:solidFill>
                  <a:srgbClr val="1A202C"/>
                </a:solidFill>
                <a:latin typeface="Arial"/>
                <a:ea typeface="Arial"/>
                <a:cs typeface="Arial"/>
                <a:sym typeface="Arial"/>
              </a:rPr>
              <a:t>Top down:</a:t>
            </a:r>
            <a:r>
              <a:rPr lang="en-GB" sz="1300" b="0" i="0" u="none" strike="noStrike" cap="none">
                <a:solidFill>
                  <a:srgbClr val="1A202C"/>
                </a:solidFill>
                <a:latin typeface="Arial"/>
                <a:ea typeface="Arial"/>
                <a:cs typeface="Arial"/>
                <a:sym typeface="Arial"/>
              </a:rPr>
              <a:t> analysing a full graph to discover insights</a:t>
            </a:r>
            <a:endParaRPr sz="1300" b="0" i="0" u="none" strike="noStrike" cap="none">
              <a:solidFill>
                <a:schemeClr val="dk1"/>
              </a:solidFill>
              <a:latin typeface="Arial"/>
              <a:ea typeface="Arial"/>
              <a:cs typeface="Arial"/>
              <a:sym typeface="Arial"/>
            </a:endParaRPr>
          </a:p>
        </p:txBody>
      </p:sp>
      <p:sp>
        <p:nvSpPr>
          <p:cNvPr id="247" name="Google Shape;247;p23"/>
          <p:cNvSpPr txBox="1">
            <a:spLocks noGrp="1"/>
          </p:cNvSpPr>
          <p:nvPr>
            <p:ph type="body" idx="1"/>
          </p:nvPr>
        </p:nvSpPr>
        <p:spPr>
          <a:xfrm>
            <a:off x="267223" y="332131"/>
            <a:ext cx="8389031" cy="39379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8" name="Google Shape;248;p23"/>
          <p:cNvSpPr txBox="1">
            <a:spLocks noGrp="1"/>
          </p:cNvSpPr>
          <p:nvPr>
            <p:ph type="body" idx="2"/>
          </p:nvPr>
        </p:nvSpPr>
        <p:spPr>
          <a:xfrm>
            <a:off x="267262" y="1018189"/>
            <a:ext cx="8389031" cy="3295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9" name="Google Shape;249;p23"/>
          <p:cNvSpPr txBox="1">
            <a:spLocks noGrp="1"/>
          </p:cNvSpPr>
          <p:nvPr>
            <p:ph type="body" idx="3"/>
          </p:nvPr>
        </p:nvSpPr>
        <p:spPr>
          <a:xfrm>
            <a:off x="267262" y="1370108"/>
            <a:ext cx="8389031" cy="3295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0" name="Google Shape;250;p23"/>
          <p:cNvSpPr txBox="1">
            <a:spLocks noGrp="1"/>
          </p:cNvSpPr>
          <p:nvPr>
            <p:ph type="body" idx="4"/>
          </p:nvPr>
        </p:nvSpPr>
        <p:spPr>
          <a:xfrm>
            <a:off x="267262" y="4279439"/>
            <a:ext cx="1304963" cy="32723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1" name="Google Shape;251;p23"/>
          <p:cNvSpPr txBox="1">
            <a:spLocks noGrp="1"/>
          </p:cNvSpPr>
          <p:nvPr>
            <p:ph type="body" idx="5"/>
          </p:nvPr>
        </p:nvSpPr>
        <p:spPr>
          <a:xfrm>
            <a:off x="1223641" y="4279439"/>
            <a:ext cx="3348359" cy="32723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2" name="Google Shape;252;p23"/>
          <p:cNvSpPr txBox="1">
            <a:spLocks noGrp="1"/>
          </p:cNvSpPr>
          <p:nvPr>
            <p:ph type="body" idx="6"/>
          </p:nvPr>
        </p:nvSpPr>
        <p:spPr>
          <a:xfrm>
            <a:off x="4757558" y="4268955"/>
            <a:ext cx="1304963" cy="32723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3" name="Google Shape;253;p23"/>
          <p:cNvSpPr txBox="1">
            <a:spLocks noGrp="1"/>
          </p:cNvSpPr>
          <p:nvPr>
            <p:ph type="body" idx="7"/>
          </p:nvPr>
        </p:nvSpPr>
        <p:spPr>
          <a:xfrm>
            <a:off x="5622218" y="4267455"/>
            <a:ext cx="3134831" cy="32723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4" name="Google Shape;254;p23"/>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15">
  <p:cSld name="slide-15">
    <p:spTree>
      <p:nvGrpSpPr>
        <p:cNvPr id="1" name="Shape 255"/>
        <p:cNvGrpSpPr/>
        <p:nvPr/>
      </p:nvGrpSpPr>
      <p:grpSpPr>
        <a:xfrm>
          <a:off x="0" y="0"/>
          <a:ext cx="0" cy="0"/>
          <a:chOff x="0" y="0"/>
          <a:chExt cx="0" cy="0"/>
        </a:xfrm>
      </p:grpSpPr>
      <p:sp>
        <p:nvSpPr>
          <p:cNvPr id="256" name="Google Shape;256;p24" descr="preencoded.png"/>
          <p:cNvSpPr/>
          <p:nvPr/>
        </p:nvSpPr>
        <p:spPr>
          <a:xfrm>
            <a:off x="336259" y="2688623"/>
            <a:ext cx="1052365" cy="34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24" descr="preencoded.png"/>
          <p:cNvPicPr preferRelativeResize="0"/>
          <p:nvPr/>
        </p:nvPicPr>
        <p:blipFill rotWithShape="1">
          <a:blip r:embed="rId2">
            <a:alphaModFix/>
          </a:blip>
          <a:srcRect/>
          <a:stretch/>
        </p:blipFill>
        <p:spPr>
          <a:xfrm>
            <a:off x="2012425" y="1859714"/>
            <a:ext cx="2428535" cy="2019300"/>
          </a:xfrm>
          <a:prstGeom prst="rect">
            <a:avLst/>
          </a:prstGeom>
          <a:noFill/>
          <a:ln>
            <a:noFill/>
          </a:ln>
        </p:spPr>
      </p:pic>
      <p:pic>
        <p:nvPicPr>
          <p:cNvPr id="258" name="Google Shape;258;p24" descr="preencoded.png"/>
          <p:cNvPicPr preferRelativeResize="0"/>
          <p:nvPr/>
        </p:nvPicPr>
        <p:blipFill rotWithShape="1">
          <a:blip r:embed="rId3">
            <a:alphaModFix/>
          </a:blip>
          <a:srcRect/>
          <a:stretch/>
        </p:blipFill>
        <p:spPr>
          <a:xfrm>
            <a:off x="5389411" y="1903351"/>
            <a:ext cx="3361854" cy="1900238"/>
          </a:xfrm>
          <a:prstGeom prst="rect">
            <a:avLst/>
          </a:prstGeom>
          <a:noFill/>
          <a:ln>
            <a:noFill/>
          </a:ln>
        </p:spPr>
      </p:pic>
      <p:pic>
        <p:nvPicPr>
          <p:cNvPr id="259" name="Google Shape;259;p24" descr="preencoded.png"/>
          <p:cNvPicPr preferRelativeResize="0"/>
          <p:nvPr/>
        </p:nvPicPr>
        <p:blipFill rotWithShape="1">
          <a:blip r:embed="rId4">
            <a:alphaModFix/>
          </a:blip>
          <a:srcRect/>
          <a:stretch/>
        </p:blipFill>
        <p:spPr>
          <a:xfrm>
            <a:off x="1388624" y="2799222"/>
            <a:ext cx="633324" cy="140285"/>
          </a:xfrm>
          <a:prstGeom prst="rect">
            <a:avLst/>
          </a:prstGeom>
          <a:noFill/>
          <a:ln>
            <a:noFill/>
          </a:ln>
        </p:spPr>
      </p:pic>
      <p:sp>
        <p:nvSpPr>
          <p:cNvPr id="260" name="Google Shape;260;p24"/>
          <p:cNvSpPr txBox="1">
            <a:spLocks noGrp="1"/>
          </p:cNvSpPr>
          <p:nvPr>
            <p:ph type="body" idx="1"/>
          </p:nvPr>
        </p:nvSpPr>
        <p:spPr>
          <a:xfrm>
            <a:off x="272692" y="482992"/>
            <a:ext cx="8484356" cy="85264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1" name="Google Shape;261;p24"/>
          <p:cNvSpPr txBox="1">
            <a:spLocks noGrp="1"/>
          </p:cNvSpPr>
          <p:nvPr>
            <p:ph type="body" idx="2"/>
          </p:nvPr>
        </p:nvSpPr>
        <p:spPr>
          <a:xfrm>
            <a:off x="381623" y="2721205"/>
            <a:ext cx="1007000" cy="30482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2" name="Google Shape;262;p24"/>
          <p:cNvSpPr txBox="1">
            <a:spLocks noGrp="1"/>
          </p:cNvSpPr>
          <p:nvPr>
            <p:ph type="body" idx="3"/>
          </p:nvPr>
        </p:nvSpPr>
        <p:spPr>
          <a:xfrm>
            <a:off x="2073660" y="1903351"/>
            <a:ext cx="2300632" cy="24670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3" name="Google Shape;263;p24"/>
          <p:cNvSpPr txBox="1">
            <a:spLocks noGrp="1"/>
          </p:cNvSpPr>
          <p:nvPr>
            <p:ph type="body" idx="4"/>
          </p:nvPr>
        </p:nvSpPr>
        <p:spPr>
          <a:xfrm>
            <a:off x="2073660" y="2319223"/>
            <a:ext cx="2300632" cy="267519"/>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4" name="Google Shape;264;p24"/>
          <p:cNvSpPr txBox="1">
            <a:spLocks noGrp="1"/>
          </p:cNvSpPr>
          <p:nvPr>
            <p:ph type="body" idx="5"/>
          </p:nvPr>
        </p:nvSpPr>
        <p:spPr>
          <a:xfrm>
            <a:off x="2073661" y="2744573"/>
            <a:ext cx="2300632" cy="24670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5" name="Google Shape;265;p24"/>
          <p:cNvSpPr txBox="1">
            <a:spLocks noGrp="1"/>
          </p:cNvSpPr>
          <p:nvPr>
            <p:ph type="body" idx="6"/>
          </p:nvPr>
        </p:nvSpPr>
        <p:spPr>
          <a:xfrm>
            <a:off x="2073662" y="3160444"/>
            <a:ext cx="2300630" cy="246707"/>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6" name="Google Shape;266;p24"/>
          <p:cNvSpPr txBox="1">
            <a:spLocks noGrp="1"/>
          </p:cNvSpPr>
          <p:nvPr>
            <p:ph type="body" idx="7"/>
          </p:nvPr>
        </p:nvSpPr>
        <p:spPr>
          <a:xfrm>
            <a:off x="2073662" y="3546629"/>
            <a:ext cx="2300630" cy="32286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7" name="Google Shape;267;p24"/>
          <p:cNvSpPr txBox="1">
            <a:spLocks noGrp="1"/>
          </p:cNvSpPr>
          <p:nvPr>
            <p:ph type="body" idx="8"/>
          </p:nvPr>
        </p:nvSpPr>
        <p:spPr>
          <a:xfrm>
            <a:off x="5493320" y="2007602"/>
            <a:ext cx="3220841" cy="62324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8" name="Google Shape;268;p24"/>
          <p:cNvSpPr txBox="1">
            <a:spLocks noGrp="1"/>
          </p:cNvSpPr>
          <p:nvPr>
            <p:ph type="body" idx="9"/>
          </p:nvPr>
        </p:nvSpPr>
        <p:spPr>
          <a:xfrm>
            <a:off x="5493320" y="2853470"/>
            <a:ext cx="3176030" cy="8773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9" name="Google Shape;269;p24"/>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16">
  <p:cSld name="slide-16">
    <p:spTree>
      <p:nvGrpSpPr>
        <p:cNvPr id="1" name="Shape 270"/>
        <p:cNvGrpSpPr/>
        <p:nvPr/>
      </p:nvGrpSpPr>
      <p:grpSpPr>
        <a:xfrm>
          <a:off x="0" y="0"/>
          <a:ext cx="0" cy="0"/>
          <a:chOff x="0" y="0"/>
          <a:chExt cx="0" cy="0"/>
        </a:xfrm>
      </p:grpSpPr>
      <p:sp>
        <p:nvSpPr>
          <p:cNvPr id="271" name="Google Shape;271;p25" descr="preencoded.png"/>
          <p:cNvSpPr/>
          <p:nvPr/>
        </p:nvSpPr>
        <p:spPr>
          <a:xfrm>
            <a:off x="341028" y="1330172"/>
            <a:ext cx="1533311" cy="269557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25" descr="preencoded.png"/>
          <p:cNvPicPr preferRelativeResize="0"/>
          <p:nvPr/>
        </p:nvPicPr>
        <p:blipFill rotWithShape="1">
          <a:blip r:embed="rId2">
            <a:alphaModFix/>
          </a:blip>
          <a:srcRect/>
          <a:stretch/>
        </p:blipFill>
        <p:spPr>
          <a:xfrm>
            <a:off x="1993382" y="1330172"/>
            <a:ext cx="2328536" cy="2695575"/>
          </a:xfrm>
          <a:prstGeom prst="rect">
            <a:avLst/>
          </a:prstGeom>
          <a:noFill/>
          <a:ln>
            <a:noFill/>
          </a:ln>
        </p:spPr>
      </p:pic>
      <p:pic>
        <p:nvPicPr>
          <p:cNvPr id="273" name="Google Shape;273;p25" descr="preencoded.png"/>
          <p:cNvPicPr preferRelativeResize="0"/>
          <p:nvPr/>
        </p:nvPicPr>
        <p:blipFill rotWithShape="1">
          <a:blip r:embed="rId3">
            <a:alphaModFix/>
          </a:blip>
          <a:srcRect/>
          <a:stretch/>
        </p:blipFill>
        <p:spPr>
          <a:xfrm>
            <a:off x="4436203" y="1330172"/>
            <a:ext cx="1571405" cy="2695575"/>
          </a:xfrm>
          <a:prstGeom prst="rect">
            <a:avLst/>
          </a:prstGeom>
          <a:noFill/>
          <a:ln>
            <a:noFill/>
          </a:ln>
        </p:spPr>
      </p:pic>
      <p:pic>
        <p:nvPicPr>
          <p:cNvPr id="274" name="Google Shape;274;p25" descr="preencoded.png"/>
          <p:cNvPicPr preferRelativeResize="0"/>
          <p:nvPr/>
        </p:nvPicPr>
        <p:blipFill rotWithShape="1">
          <a:blip r:embed="rId4">
            <a:alphaModFix/>
          </a:blip>
          <a:srcRect/>
          <a:stretch/>
        </p:blipFill>
        <p:spPr>
          <a:xfrm>
            <a:off x="6904693" y="1330169"/>
            <a:ext cx="1852353" cy="2695575"/>
          </a:xfrm>
          <a:prstGeom prst="rect">
            <a:avLst/>
          </a:prstGeom>
          <a:noFill/>
          <a:ln>
            <a:noFill/>
          </a:ln>
        </p:spPr>
      </p:pic>
      <p:pic>
        <p:nvPicPr>
          <p:cNvPr id="275" name="Google Shape;275;p25" descr="preencoded.png"/>
          <p:cNvPicPr preferRelativeResize="0"/>
          <p:nvPr/>
        </p:nvPicPr>
        <p:blipFill rotWithShape="1">
          <a:blip r:embed="rId5">
            <a:alphaModFix/>
          </a:blip>
          <a:srcRect/>
          <a:stretch/>
        </p:blipFill>
        <p:spPr>
          <a:xfrm>
            <a:off x="332185" y="4176713"/>
            <a:ext cx="8424862" cy="333375"/>
          </a:xfrm>
          <a:prstGeom prst="rect">
            <a:avLst/>
          </a:prstGeom>
          <a:noFill/>
          <a:ln>
            <a:noFill/>
          </a:ln>
        </p:spPr>
      </p:pic>
      <p:pic>
        <p:nvPicPr>
          <p:cNvPr id="276" name="Google Shape;276;p25" descr="preencoded.png"/>
          <p:cNvPicPr preferRelativeResize="0"/>
          <p:nvPr/>
        </p:nvPicPr>
        <p:blipFill rotWithShape="1">
          <a:blip r:embed="rId6">
            <a:alphaModFix/>
          </a:blip>
          <a:srcRect/>
          <a:stretch/>
        </p:blipFill>
        <p:spPr>
          <a:xfrm>
            <a:off x="341028" y="1330176"/>
            <a:ext cx="1533311" cy="366712"/>
          </a:xfrm>
          <a:prstGeom prst="rect">
            <a:avLst/>
          </a:prstGeom>
          <a:noFill/>
          <a:ln>
            <a:noFill/>
          </a:ln>
        </p:spPr>
      </p:pic>
      <p:pic>
        <p:nvPicPr>
          <p:cNvPr id="277" name="Google Shape;277;p25" descr="preencoded.png"/>
          <p:cNvPicPr preferRelativeResize="0"/>
          <p:nvPr/>
        </p:nvPicPr>
        <p:blipFill rotWithShape="1">
          <a:blip r:embed="rId7">
            <a:alphaModFix/>
          </a:blip>
          <a:srcRect/>
          <a:stretch/>
        </p:blipFill>
        <p:spPr>
          <a:xfrm>
            <a:off x="1993382" y="1330176"/>
            <a:ext cx="2328536" cy="366712"/>
          </a:xfrm>
          <a:prstGeom prst="rect">
            <a:avLst/>
          </a:prstGeom>
          <a:noFill/>
          <a:ln>
            <a:noFill/>
          </a:ln>
        </p:spPr>
      </p:pic>
      <p:sp>
        <p:nvSpPr>
          <p:cNvPr id="278" name="Google Shape;278;p25" descr="preencoded.png"/>
          <p:cNvSpPr/>
          <p:nvPr/>
        </p:nvSpPr>
        <p:spPr>
          <a:xfrm>
            <a:off x="4436203" y="1330176"/>
            <a:ext cx="1571405" cy="366712"/>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 name="Google Shape;279;p25" descr="preencoded.png"/>
          <p:cNvPicPr preferRelativeResize="0"/>
          <p:nvPr/>
        </p:nvPicPr>
        <p:blipFill rotWithShape="1">
          <a:blip r:embed="rId8">
            <a:alphaModFix/>
          </a:blip>
          <a:srcRect/>
          <a:stretch/>
        </p:blipFill>
        <p:spPr>
          <a:xfrm>
            <a:off x="6904693" y="1330172"/>
            <a:ext cx="1852353" cy="366712"/>
          </a:xfrm>
          <a:prstGeom prst="rect">
            <a:avLst/>
          </a:prstGeom>
          <a:noFill/>
          <a:ln>
            <a:noFill/>
          </a:ln>
        </p:spPr>
      </p:pic>
      <p:pic>
        <p:nvPicPr>
          <p:cNvPr id="280" name="Google Shape;280;p25" descr="preencoded.png"/>
          <p:cNvPicPr preferRelativeResize="0"/>
          <p:nvPr/>
        </p:nvPicPr>
        <p:blipFill rotWithShape="1">
          <a:blip r:embed="rId9">
            <a:alphaModFix/>
          </a:blip>
          <a:srcRect/>
          <a:stretch/>
        </p:blipFill>
        <p:spPr>
          <a:xfrm>
            <a:off x="345790" y="1696885"/>
            <a:ext cx="1533311" cy="1985963"/>
          </a:xfrm>
          <a:prstGeom prst="rect">
            <a:avLst/>
          </a:prstGeom>
          <a:noFill/>
          <a:ln>
            <a:noFill/>
          </a:ln>
        </p:spPr>
      </p:pic>
      <p:pic>
        <p:nvPicPr>
          <p:cNvPr id="281" name="Google Shape;281;p25" descr="preencoded.png"/>
          <p:cNvPicPr preferRelativeResize="0"/>
          <p:nvPr/>
        </p:nvPicPr>
        <p:blipFill rotWithShape="1">
          <a:blip r:embed="rId10">
            <a:alphaModFix/>
          </a:blip>
          <a:srcRect/>
          <a:stretch/>
        </p:blipFill>
        <p:spPr>
          <a:xfrm>
            <a:off x="6229115" y="2549234"/>
            <a:ext cx="500267" cy="140285"/>
          </a:xfrm>
          <a:prstGeom prst="rect">
            <a:avLst/>
          </a:prstGeom>
          <a:noFill/>
          <a:ln>
            <a:noFill/>
          </a:ln>
        </p:spPr>
      </p:pic>
      <p:pic>
        <p:nvPicPr>
          <p:cNvPr id="282" name="Google Shape;282;p25" descr="preencoded.png"/>
          <p:cNvPicPr preferRelativeResize="0"/>
          <p:nvPr/>
        </p:nvPicPr>
        <p:blipFill rotWithShape="1">
          <a:blip r:embed="rId11">
            <a:alphaModFix/>
          </a:blip>
          <a:srcRect/>
          <a:stretch/>
        </p:blipFill>
        <p:spPr>
          <a:xfrm>
            <a:off x="6904693" y="1701643"/>
            <a:ext cx="1852353" cy="1771650"/>
          </a:xfrm>
          <a:prstGeom prst="rect">
            <a:avLst/>
          </a:prstGeom>
          <a:noFill/>
          <a:ln>
            <a:noFill/>
          </a:ln>
        </p:spPr>
      </p:pic>
      <p:pic>
        <p:nvPicPr>
          <p:cNvPr id="283" name="Google Shape;283;p25" descr="preencoded.png"/>
          <p:cNvPicPr preferRelativeResize="0"/>
          <p:nvPr/>
        </p:nvPicPr>
        <p:blipFill rotWithShape="1">
          <a:blip r:embed="rId12">
            <a:alphaModFix/>
          </a:blip>
          <a:srcRect/>
          <a:stretch/>
        </p:blipFill>
        <p:spPr>
          <a:xfrm>
            <a:off x="4436203" y="1711173"/>
            <a:ext cx="1571405" cy="2090737"/>
          </a:xfrm>
          <a:prstGeom prst="rect">
            <a:avLst/>
          </a:prstGeom>
          <a:noFill/>
          <a:ln>
            <a:noFill/>
          </a:ln>
        </p:spPr>
      </p:pic>
      <p:pic>
        <p:nvPicPr>
          <p:cNvPr id="284" name="Google Shape;284;p25" descr="preencoded.png"/>
          <p:cNvPicPr preferRelativeResize="0"/>
          <p:nvPr/>
        </p:nvPicPr>
        <p:blipFill rotWithShape="1">
          <a:blip r:embed="rId13">
            <a:alphaModFix/>
          </a:blip>
          <a:srcRect/>
          <a:stretch/>
        </p:blipFill>
        <p:spPr>
          <a:xfrm>
            <a:off x="1993382" y="1696885"/>
            <a:ext cx="2328536" cy="2328863"/>
          </a:xfrm>
          <a:prstGeom prst="rect">
            <a:avLst/>
          </a:prstGeom>
          <a:noFill/>
          <a:ln>
            <a:noFill/>
          </a:ln>
        </p:spPr>
      </p:pic>
      <p:sp>
        <p:nvSpPr>
          <p:cNvPr id="285" name="Google Shape;285;p25"/>
          <p:cNvSpPr txBox="1">
            <a:spLocks noGrp="1"/>
          </p:cNvSpPr>
          <p:nvPr>
            <p:ph type="body" idx="1"/>
          </p:nvPr>
        </p:nvSpPr>
        <p:spPr>
          <a:xfrm>
            <a:off x="259885" y="248618"/>
            <a:ext cx="8102243" cy="65895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86" name="Google Shape;286;p25"/>
          <p:cNvSpPr txBox="1">
            <a:spLocks noGrp="1"/>
          </p:cNvSpPr>
          <p:nvPr>
            <p:ph type="body" idx="2"/>
          </p:nvPr>
        </p:nvSpPr>
        <p:spPr>
          <a:xfrm>
            <a:off x="435198" y="4233897"/>
            <a:ext cx="8210039" cy="210488"/>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87" name="Google Shape;287;p25"/>
          <p:cNvSpPr txBox="1">
            <a:spLocks noGrp="1"/>
          </p:cNvSpPr>
          <p:nvPr>
            <p:ph type="body" idx="3"/>
          </p:nvPr>
        </p:nvSpPr>
        <p:spPr>
          <a:xfrm>
            <a:off x="725148" y="1842970"/>
            <a:ext cx="1115857" cy="39874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88" name="Google Shape;288;p25"/>
          <p:cNvSpPr txBox="1">
            <a:spLocks noGrp="1"/>
          </p:cNvSpPr>
          <p:nvPr>
            <p:ph type="body" idx="4"/>
          </p:nvPr>
        </p:nvSpPr>
        <p:spPr>
          <a:xfrm>
            <a:off x="725148" y="2518249"/>
            <a:ext cx="1115857" cy="19972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89" name="Google Shape;289;p25"/>
          <p:cNvSpPr txBox="1">
            <a:spLocks noGrp="1"/>
          </p:cNvSpPr>
          <p:nvPr>
            <p:ph type="body" idx="5"/>
          </p:nvPr>
        </p:nvSpPr>
        <p:spPr>
          <a:xfrm>
            <a:off x="732317" y="2860822"/>
            <a:ext cx="1111961" cy="29815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0" name="Google Shape;290;p25"/>
          <p:cNvSpPr txBox="1">
            <a:spLocks noGrp="1"/>
          </p:cNvSpPr>
          <p:nvPr>
            <p:ph type="body" idx="6"/>
          </p:nvPr>
        </p:nvSpPr>
        <p:spPr>
          <a:xfrm>
            <a:off x="2428145" y="1832103"/>
            <a:ext cx="1853543" cy="29975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1" name="Google Shape;291;p25"/>
          <p:cNvSpPr txBox="1">
            <a:spLocks noGrp="1"/>
          </p:cNvSpPr>
          <p:nvPr>
            <p:ph type="body" idx="7"/>
          </p:nvPr>
        </p:nvSpPr>
        <p:spPr>
          <a:xfrm>
            <a:off x="2428145" y="2311172"/>
            <a:ext cx="1859466" cy="40680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2" name="Google Shape;292;p25"/>
          <p:cNvSpPr txBox="1">
            <a:spLocks noGrp="1"/>
          </p:cNvSpPr>
          <p:nvPr>
            <p:ph type="body" idx="8"/>
          </p:nvPr>
        </p:nvSpPr>
        <p:spPr>
          <a:xfrm>
            <a:off x="2428145" y="2975906"/>
            <a:ext cx="1859466" cy="31105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3" name="Google Shape;293;p25"/>
          <p:cNvSpPr txBox="1">
            <a:spLocks noGrp="1"/>
          </p:cNvSpPr>
          <p:nvPr>
            <p:ph type="body" idx="9"/>
          </p:nvPr>
        </p:nvSpPr>
        <p:spPr>
          <a:xfrm>
            <a:off x="4816400" y="1840719"/>
            <a:ext cx="1138563" cy="30969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4" name="Google Shape;294;p25"/>
          <p:cNvSpPr txBox="1">
            <a:spLocks noGrp="1"/>
          </p:cNvSpPr>
          <p:nvPr>
            <p:ph type="body" idx="13"/>
          </p:nvPr>
        </p:nvSpPr>
        <p:spPr>
          <a:xfrm>
            <a:off x="4816400" y="2314100"/>
            <a:ext cx="1138565" cy="49305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5" name="Google Shape;295;p25"/>
          <p:cNvSpPr txBox="1">
            <a:spLocks noGrp="1"/>
          </p:cNvSpPr>
          <p:nvPr>
            <p:ph type="body" idx="14"/>
          </p:nvPr>
        </p:nvSpPr>
        <p:spPr>
          <a:xfrm>
            <a:off x="4816400" y="2995259"/>
            <a:ext cx="1138565" cy="35487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6" name="Google Shape;296;p25"/>
          <p:cNvSpPr txBox="1">
            <a:spLocks noGrp="1"/>
          </p:cNvSpPr>
          <p:nvPr>
            <p:ph type="body" idx="15"/>
          </p:nvPr>
        </p:nvSpPr>
        <p:spPr>
          <a:xfrm>
            <a:off x="7310624" y="1889802"/>
            <a:ext cx="1384803" cy="17828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7" name="Google Shape;297;p25"/>
          <p:cNvSpPr txBox="1">
            <a:spLocks noGrp="1"/>
          </p:cNvSpPr>
          <p:nvPr>
            <p:ph type="body" idx="16"/>
          </p:nvPr>
        </p:nvSpPr>
        <p:spPr>
          <a:xfrm>
            <a:off x="7310623" y="2256144"/>
            <a:ext cx="1384804" cy="20722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8" name="Google Shape;298;p25"/>
          <p:cNvSpPr txBox="1">
            <a:spLocks noGrp="1"/>
          </p:cNvSpPr>
          <p:nvPr>
            <p:ph type="body" idx="17"/>
          </p:nvPr>
        </p:nvSpPr>
        <p:spPr>
          <a:xfrm>
            <a:off x="7310624" y="2631921"/>
            <a:ext cx="1384804" cy="20722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9" name="Google Shape;299;p25"/>
          <p:cNvSpPr txBox="1">
            <a:spLocks noGrp="1"/>
          </p:cNvSpPr>
          <p:nvPr>
            <p:ph type="body" idx="18"/>
          </p:nvPr>
        </p:nvSpPr>
        <p:spPr>
          <a:xfrm>
            <a:off x="435197" y="1394437"/>
            <a:ext cx="1341919" cy="250054"/>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0" name="Google Shape;300;p25"/>
          <p:cNvSpPr txBox="1">
            <a:spLocks noGrp="1"/>
          </p:cNvSpPr>
          <p:nvPr>
            <p:ph type="body" idx="19"/>
          </p:nvPr>
        </p:nvSpPr>
        <p:spPr>
          <a:xfrm>
            <a:off x="2126869" y="1393831"/>
            <a:ext cx="2042671" cy="245461"/>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1" name="Google Shape;301;p25"/>
          <p:cNvSpPr txBox="1">
            <a:spLocks noGrp="1"/>
          </p:cNvSpPr>
          <p:nvPr>
            <p:ph type="body" idx="20"/>
          </p:nvPr>
        </p:nvSpPr>
        <p:spPr>
          <a:xfrm>
            <a:off x="4554966" y="1395379"/>
            <a:ext cx="1328830" cy="24031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2" name="Google Shape;302;p25"/>
          <p:cNvSpPr txBox="1">
            <a:spLocks noGrp="1"/>
          </p:cNvSpPr>
          <p:nvPr>
            <p:ph type="body" idx="21"/>
          </p:nvPr>
        </p:nvSpPr>
        <p:spPr>
          <a:xfrm>
            <a:off x="6983505" y="1394056"/>
            <a:ext cx="1711922" cy="24403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3" name="Google Shape;303;p25"/>
          <p:cNvSpPr txBox="1">
            <a:spLocks noGrp="1"/>
          </p:cNvSpPr>
          <p:nvPr>
            <p:ph type="body" idx="22"/>
          </p:nvPr>
        </p:nvSpPr>
        <p:spPr>
          <a:xfrm>
            <a:off x="459809" y="3342012"/>
            <a:ext cx="1440851" cy="26256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900"/>
              <a:buFont typeface="Arial"/>
              <a:buNone/>
              <a:defRPr sz="9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4" name="Google Shape;304;p25"/>
          <p:cNvSpPr txBox="1">
            <a:spLocks noGrp="1"/>
          </p:cNvSpPr>
          <p:nvPr>
            <p:ph type="body" idx="23"/>
          </p:nvPr>
        </p:nvSpPr>
        <p:spPr>
          <a:xfrm>
            <a:off x="2079445" y="3484334"/>
            <a:ext cx="2202243" cy="35575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900"/>
              <a:buFont typeface="Arial"/>
              <a:buNone/>
              <a:defRPr sz="9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5" name="Google Shape;305;p25"/>
          <p:cNvSpPr txBox="1">
            <a:spLocks noGrp="1"/>
          </p:cNvSpPr>
          <p:nvPr>
            <p:ph type="body" idx="24"/>
          </p:nvPr>
        </p:nvSpPr>
        <p:spPr>
          <a:xfrm>
            <a:off x="4554966" y="3510571"/>
            <a:ext cx="1447595" cy="21304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900"/>
              <a:buFont typeface="Arial"/>
              <a:buNone/>
              <a:defRPr sz="9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6" name="Google Shape;306;p25"/>
          <p:cNvSpPr txBox="1">
            <a:spLocks noGrp="1"/>
          </p:cNvSpPr>
          <p:nvPr>
            <p:ph type="body" idx="25"/>
          </p:nvPr>
        </p:nvSpPr>
        <p:spPr>
          <a:xfrm>
            <a:off x="7045124" y="3007341"/>
            <a:ext cx="1650303" cy="40515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900"/>
              <a:buFont typeface="Arial"/>
              <a:buNone/>
              <a:defRPr sz="9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07" name="Google Shape;307;p25"/>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17">
  <p:cSld name="slide-17">
    <p:bg>
      <p:bgPr>
        <a:solidFill>
          <a:schemeClr val="lt1"/>
        </a:solidFill>
        <a:effectLst/>
      </p:bgPr>
    </p:bg>
    <p:spTree>
      <p:nvGrpSpPr>
        <p:cNvPr id="1" name="Shape 308"/>
        <p:cNvGrpSpPr/>
        <p:nvPr/>
      </p:nvGrpSpPr>
      <p:grpSpPr>
        <a:xfrm>
          <a:off x="0" y="0"/>
          <a:ext cx="0" cy="0"/>
          <a:chOff x="0" y="0"/>
          <a:chExt cx="0" cy="0"/>
        </a:xfrm>
      </p:grpSpPr>
      <p:sp>
        <p:nvSpPr>
          <p:cNvPr id="309" name="Google Shape;309;p26"/>
          <p:cNvSpPr/>
          <p:nvPr/>
        </p:nvSpPr>
        <p:spPr>
          <a:xfrm>
            <a:off x="2258346" y="5357339"/>
            <a:ext cx="1274981" cy="7286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19,193</a:t>
            </a:r>
            <a:r>
              <a:rPr lang="en-GB" sz="1500" b="0" i="0" u="none" strike="noStrike" cap="none">
                <a:solidFill>
                  <a:srgbClr val="171923"/>
                </a:solidFill>
                <a:latin typeface="Arial"/>
                <a:ea typeface="Arial"/>
                <a:cs typeface="Arial"/>
                <a:sym typeface="Arial"/>
              </a:rPr>
              <a:t> </a:t>
            </a:r>
            <a:br>
              <a:rPr lang="en-GB" sz="15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protein coding genes</a:t>
            </a:r>
            <a:endParaRPr sz="1200" b="0" i="0" u="none" strike="noStrike" cap="none">
              <a:solidFill>
                <a:schemeClr val="dk1"/>
              </a:solidFill>
              <a:latin typeface="Arial"/>
              <a:ea typeface="Arial"/>
              <a:cs typeface="Arial"/>
              <a:sym typeface="Arial"/>
            </a:endParaRPr>
          </a:p>
        </p:txBody>
      </p:sp>
      <p:sp>
        <p:nvSpPr>
          <p:cNvPr id="310" name="Google Shape;310;p26"/>
          <p:cNvSpPr/>
          <p:nvPr/>
        </p:nvSpPr>
        <p:spPr>
          <a:xfrm>
            <a:off x="3696401" y="5357339"/>
            <a:ext cx="1274981" cy="5000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17,563</a:t>
            </a:r>
            <a:r>
              <a:rPr lang="en-GB" sz="1200" b="0" i="0" u="none" strike="noStrike" cap="none">
                <a:solidFill>
                  <a:srgbClr val="171923"/>
                </a:solidFill>
                <a:latin typeface="Arial"/>
                <a:ea typeface="Arial"/>
                <a:cs typeface="Arial"/>
                <a:sym typeface="Arial"/>
              </a:rPr>
              <a:t> </a:t>
            </a:r>
            <a:br>
              <a:rPr lang="en-GB" sz="12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diseases</a:t>
            </a:r>
            <a:endParaRPr sz="1200" b="0" i="0" u="none" strike="noStrike" cap="none">
              <a:solidFill>
                <a:schemeClr val="dk1"/>
              </a:solidFill>
              <a:latin typeface="Arial"/>
              <a:ea typeface="Arial"/>
              <a:cs typeface="Arial"/>
              <a:sym typeface="Arial"/>
            </a:endParaRPr>
          </a:p>
        </p:txBody>
      </p:sp>
      <p:sp>
        <p:nvSpPr>
          <p:cNvPr id="311" name="Google Shape;311;p26"/>
          <p:cNvSpPr/>
          <p:nvPr/>
        </p:nvSpPr>
        <p:spPr>
          <a:xfrm>
            <a:off x="6286261" y="5357340"/>
            <a:ext cx="1314266" cy="609600"/>
          </a:xfrm>
          <a:prstGeom prst="rect">
            <a:avLst/>
          </a:prstGeom>
          <a:noFill/>
          <a:ln>
            <a:noFill/>
          </a:ln>
        </p:spPr>
        <p:txBody>
          <a:bodyPr spcFirstLastPara="1" wrap="square" lIns="0" tIns="0" rIns="0" bIns="0" anchor="t" anchorCtr="0">
            <a:noAutofit/>
          </a:bodyPr>
          <a:lstStyle/>
          <a:p>
            <a:pPr marL="0" marR="0" lvl="0" indent="0" algn="ctr" rtl="0">
              <a:lnSpc>
                <a:spcPct val="200125"/>
              </a:lnSpc>
              <a:spcBef>
                <a:spcPts val="0"/>
              </a:spcBef>
              <a:spcAft>
                <a:spcPts val="0"/>
              </a:spcAft>
              <a:buClr>
                <a:srgbClr val="000000"/>
              </a:buClr>
              <a:buSzPts val="1200"/>
              <a:buFont typeface="Arial"/>
              <a:buNone/>
            </a:pPr>
            <a:r>
              <a:rPr lang="en-GB" sz="1200" b="0" i="0" u="none" strike="noStrike" cap="none">
                <a:solidFill>
                  <a:srgbClr val="718096"/>
                </a:solidFill>
                <a:latin typeface="Inter"/>
                <a:ea typeface="Inter"/>
                <a:cs typeface="Inter"/>
                <a:sym typeface="Inter"/>
              </a:rPr>
              <a:t>Decreases Ubiquitinatio</a:t>
            </a:r>
            <a:endParaRPr sz="1200" b="0" i="0" u="none" strike="noStrike" cap="none">
              <a:solidFill>
                <a:schemeClr val="dk1"/>
              </a:solidFill>
              <a:latin typeface="Arial"/>
              <a:ea typeface="Arial"/>
              <a:cs typeface="Arial"/>
              <a:sym typeface="Arial"/>
            </a:endParaRPr>
          </a:p>
        </p:txBody>
      </p:sp>
      <p:sp>
        <p:nvSpPr>
          <p:cNvPr id="312" name="Google Shape;312;p26"/>
          <p:cNvSpPr/>
          <p:nvPr/>
        </p:nvSpPr>
        <p:spPr>
          <a:xfrm>
            <a:off x="5795680" y="5966940"/>
            <a:ext cx="3976130" cy="476250"/>
          </a:xfrm>
          <a:prstGeom prst="rect">
            <a:avLst/>
          </a:prstGeom>
          <a:noFill/>
          <a:ln>
            <a:noFill/>
          </a:ln>
        </p:spPr>
        <p:txBody>
          <a:bodyPr spcFirstLastPara="1" wrap="square" lIns="0" tIns="0" rIns="0" bIns="0" anchor="t" anchorCtr="0">
            <a:noAutofit/>
          </a:bodyPr>
          <a:lstStyle/>
          <a:p>
            <a:pPr marL="0" marR="0" lvl="0" indent="0" algn="ctr" rtl="0">
              <a:lnSpc>
                <a:spcPct val="143614"/>
              </a:lnSpc>
              <a:spcBef>
                <a:spcPts val="0"/>
              </a:spcBef>
              <a:spcAft>
                <a:spcPts val="0"/>
              </a:spcAft>
              <a:buClr>
                <a:srgbClr val="000000"/>
              </a:buClr>
              <a:buSzPts val="1300"/>
              <a:buFont typeface="Arial"/>
              <a:buNone/>
            </a:pPr>
            <a:r>
              <a:rPr lang="en-GB" sz="1300" b="0" i="0" u="none" strike="noStrike" cap="none">
                <a:solidFill>
                  <a:srgbClr val="2D3748"/>
                </a:solidFill>
                <a:latin typeface="Arial"/>
                <a:ea typeface="Arial"/>
                <a:cs typeface="Arial"/>
                <a:sym typeface="Arial"/>
              </a:rPr>
              <a:t>“Degradation of androgen r</a:t>
            </a:r>
            <a:r>
              <a:rPr lang="en-GB" sz="1300" b="1" i="0" u="none" strike="noStrike" cap="none">
                <a:solidFill>
                  <a:srgbClr val="2D3748"/>
                </a:solidFill>
                <a:latin typeface="Arial"/>
                <a:ea typeface="Arial"/>
                <a:cs typeface="Arial"/>
                <a:sym typeface="Arial"/>
              </a:rPr>
              <a:t>eceptor by Mdm2-mediated ubiquitylation</a:t>
            </a:r>
            <a:r>
              <a:rPr lang="en-GB" sz="1300" b="0" i="0" u="none" strike="noStrike" cap="none">
                <a:solidFill>
                  <a:srgbClr val="2D3748"/>
                </a:solidFill>
                <a:latin typeface="Arial"/>
                <a:ea typeface="Arial"/>
                <a:cs typeface="Arial"/>
                <a:sym typeface="Arial"/>
              </a:rPr>
              <a:t> in </a:t>
            </a:r>
            <a:r>
              <a:rPr lang="en-GB" sz="1300" b="1" i="0" u="none" strike="noStrike" cap="none">
                <a:solidFill>
                  <a:srgbClr val="2D3748"/>
                </a:solidFill>
                <a:latin typeface="Arial"/>
                <a:ea typeface="Arial"/>
                <a:cs typeface="Arial"/>
                <a:sym typeface="Arial"/>
              </a:rPr>
              <a:t>prostate stromal cells</a:t>
            </a:r>
            <a:r>
              <a:rPr lang="en-GB" sz="1300" b="0" i="0" u="none" strike="noStrike" cap="none">
                <a:solidFill>
                  <a:srgbClr val="2D3748"/>
                </a:solidFill>
                <a:latin typeface="Arial"/>
                <a:ea typeface="Arial"/>
                <a:cs typeface="Arial"/>
                <a:sym typeface="Arial"/>
              </a:rPr>
              <a:t>.”</a:t>
            </a:r>
            <a:endParaRPr sz="1300" b="0" i="0" u="none" strike="noStrike" cap="none">
              <a:solidFill>
                <a:schemeClr val="dk1"/>
              </a:solidFill>
              <a:latin typeface="Arial"/>
              <a:ea typeface="Arial"/>
              <a:cs typeface="Arial"/>
              <a:sym typeface="Arial"/>
            </a:endParaRPr>
          </a:p>
        </p:txBody>
      </p:sp>
      <p:pic>
        <p:nvPicPr>
          <p:cNvPr id="313" name="Google Shape;313;p26" descr="preencoded.png"/>
          <p:cNvPicPr preferRelativeResize="0"/>
          <p:nvPr/>
        </p:nvPicPr>
        <p:blipFill rotWithShape="1">
          <a:blip r:embed="rId2">
            <a:alphaModFix/>
          </a:blip>
          <a:srcRect/>
          <a:stretch/>
        </p:blipFill>
        <p:spPr>
          <a:xfrm>
            <a:off x="332185" y="1766888"/>
            <a:ext cx="8424862" cy="1990725"/>
          </a:xfrm>
          <a:prstGeom prst="rect">
            <a:avLst/>
          </a:prstGeom>
          <a:noFill/>
          <a:ln>
            <a:noFill/>
          </a:ln>
        </p:spPr>
      </p:pic>
      <p:pic>
        <p:nvPicPr>
          <p:cNvPr id="314" name="Google Shape;314;p26" descr="preencoded.png"/>
          <p:cNvPicPr preferRelativeResize="0"/>
          <p:nvPr/>
        </p:nvPicPr>
        <p:blipFill rotWithShape="1">
          <a:blip r:embed="rId3">
            <a:alphaModFix/>
          </a:blip>
          <a:srcRect/>
          <a:stretch/>
        </p:blipFill>
        <p:spPr>
          <a:xfrm>
            <a:off x="2511992" y="3160187"/>
            <a:ext cx="447612" cy="140285"/>
          </a:xfrm>
          <a:prstGeom prst="rect">
            <a:avLst/>
          </a:prstGeom>
          <a:noFill/>
          <a:ln>
            <a:noFill/>
          </a:ln>
        </p:spPr>
      </p:pic>
      <p:pic>
        <p:nvPicPr>
          <p:cNvPr id="315" name="Google Shape;315;p26" descr="preencoded.png"/>
          <p:cNvPicPr preferRelativeResize="0"/>
          <p:nvPr/>
        </p:nvPicPr>
        <p:blipFill rotWithShape="1">
          <a:blip r:embed="rId4">
            <a:alphaModFix/>
          </a:blip>
          <a:srcRect/>
          <a:stretch/>
        </p:blipFill>
        <p:spPr>
          <a:xfrm>
            <a:off x="2168725" y="2126906"/>
            <a:ext cx="2671388" cy="1285875"/>
          </a:xfrm>
          <a:prstGeom prst="rect">
            <a:avLst/>
          </a:prstGeom>
          <a:noFill/>
          <a:ln>
            <a:noFill/>
          </a:ln>
        </p:spPr>
      </p:pic>
      <p:pic>
        <p:nvPicPr>
          <p:cNvPr id="316" name="Google Shape;316;p26" descr="preencoded.png"/>
          <p:cNvPicPr preferRelativeResize="0"/>
          <p:nvPr/>
        </p:nvPicPr>
        <p:blipFill rotWithShape="1">
          <a:blip r:embed="rId3">
            <a:alphaModFix/>
          </a:blip>
          <a:srcRect/>
          <a:stretch/>
        </p:blipFill>
        <p:spPr>
          <a:xfrm>
            <a:off x="3239483" y="3151689"/>
            <a:ext cx="447612" cy="140285"/>
          </a:xfrm>
          <a:prstGeom prst="rect">
            <a:avLst/>
          </a:prstGeom>
          <a:noFill/>
          <a:ln>
            <a:noFill/>
          </a:ln>
        </p:spPr>
      </p:pic>
      <p:pic>
        <p:nvPicPr>
          <p:cNvPr id="317" name="Google Shape;317;p26" descr="preencoded.png"/>
          <p:cNvPicPr preferRelativeResize="0"/>
          <p:nvPr/>
        </p:nvPicPr>
        <p:blipFill rotWithShape="1">
          <a:blip r:embed="rId3">
            <a:alphaModFix/>
          </a:blip>
          <a:srcRect/>
          <a:stretch/>
        </p:blipFill>
        <p:spPr>
          <a:xfrm>
            <a:off x="4050805" y="3151689"/>
            <a:ext cx="447612" cy="140285"/>
          </a:xfrm>
          <a:prstGeom prst="rect">
            <a:avLst/>
          </a:prstGeom>
          <a:noFill/>
          <a:ln>
            <a:noFill/>
          </a:ln>
        </p:spPr>
      </p:pic>
      <p:pic>
        <p:nvPicPr>
          <p:cNvPr id="318" name="Google Shape;318;p26" descr="preencoded.png"/>
          <p:cNvPicPr preferRelativeResize="0"/>
          <p:nvPr/>
        </p:nvPicPr>
        <p:blipFill rotWithShape="1">
          <a:blip r:embed="rId5">
            <a:alphaModFix/>
          </a:blip>
          <a:srcRect/>
          <a:stretch/>
        </p:blipFill>
        <p:spPr>
          <a:xfrm>
            <a:off x="332186" y="4029075"/>
            <a:ext cx="8424861" cy="395288"/>
          </a:xfrm>
          <a:prstGeom prst="rect">
            <a:avLst/>
          </a:prstGeom>
          <a:noFill/>
          <a:ln>
            <a:noFill/>
          </a:ln>
        </p:spPr>
      </p:pic>
      <p:sp>
        <p:nvSpPr>
          <p:cNvPr id="319" name="Google Shape;319;p26"/>
          <p:cNvSpPr/>
          <p:nvPr/>
        </p:nvSpPr>
        <p:spPr>
          <a:xfrm>
            <a:off x="562539" y="423863"/>
            <a:ext cx="8009402" cy="742950"/>
          </a:xfrm>
          <a:prstGeom prst="rect">
            <a:avLst/>
          </a:prstGeom>
          <a:noFill/>
          <a:ln>
            <a:noFill/>
          </a:ln>
        </p:spPr>
        <p:txBody>
          <a:bodyPr spcFirstLastPara="1" wrap="square" lIns="0" tIns="0" rIns="0" bIns="0" anchor="t" anchorCtr="0">
            <a:noAutofit/>
          </a:bodyPr>
          <a:lstStyle/>
          <a:p>
            <a:pPr marL="0" marR="0" lvl="0" indent="0" algn="l" rtl="0">
              <a:lnSpc>
                <a:spcPct val="140804"/>
              </a:lnSpc>
              <a:spcBef>
                <a:spcPts val="0"/>
              </a:spcBef>
              <a:spcAft>
                <a:spcPts val="0"/>
              </a:spcAft>
              <a:buClr>
                <a:srgbClr val="000000"/>
              </a:buClr>
              <a:buSzPts val="2100"/>
              <a:buFont typeface="Arial"/>
              <a:buNone/>
            </a:pPr>
            <a:endParaRPr sz="2100" b="0" i="0" u="none" strike="noStrike" cap="none">
              <a:solidFill>
                <a:srgbClr val="171923"/>
              </a:solidFill>
              <a:latin typeface="Arial"/>
              <a:ea typeface="Arial"/>
              <a:cs typeface="Arial"/>
              <a:sym typeface="Arial"/>
            </a:endParaRPr>
          </a:p>
          <a:p>
            <a:pPr marL="0" marR="0" lvl="0" indent="0" algn="l" rtl="0">
              <a:lnSpc>
                <a:spcPct val="140804"/>
              </a:lnSpc>
              <a:spcBef>
                <a:spcPts val="0"/>
              </a:spcBef>
              <a:spcAft>
                <a:spcPts val="0"/>
              </a:spcAft>
              <a:buClr>
                <a:srgbClr val="000000"/>
              </a:buClr>
              <a:buSzPts val="2100"/>
              <a:buFont typeface="Arial"/>
              <a:buNone/>
            </a:pPr>
            <a:endParaRPr sz="2100" b="0" i="0" u="none" strike="noStrike" cap="none">
              <a:solidFill>
                <a:srgbClr val="171923"/>
              </a:solidFill>
              <a:latin typeface="Arial"/>
              <a:ea typeface="Arial"/>
              <a:cs typeface="Arial"/>
              <a:sym typeface="Arial"/>
            </a:endParaRPr>
          </a:p>
        </p:txBody>
      </p:sp>
      <p:pic>
        <p:nvPicPr>
          <p:cNvPr id="320" name="Google Shape;320;p26" descr="preencoded.png"/>
          <p:cNvPicPr preferRelativeResize="0"/>
          <p:nvPr/>
        </p:nvPicPr>
        <p:blipFill rotWithShape="1">
          <a:blip r:embed="rId3">
            <a:alphaModFix/>
          </a:blip>
          <a:srcRect/>
          <a:stretch/>
        </p:blipFill>
        <p:spPr>
          <a:xfrm>
            <a:off x="2484506" y="2219134"/>
            <a:ext cx="447612" cy="140285"/>
          </a:xfrm>
          <a:prstGeom prst="rect">
            <a:avLst/>
          </a:prstGeom>
          <a:noFill/>
          <a:ln>
            <a:noFill/>
          </a:ln>
        </p:spPr>
      </p:pic>
      <p:sp>
        <p:nvSpPr>
          <p:cNvPr id="321" name="Google Shape;321;p26"/>
          <p:cNvSpPr txBox="1">
            <a:spLocks noGrp="1"/>
          </p:cNvSpPr>
          <p:nvPr>
            <p:ph type="body" idx="1"/>
          </p:nvPr>
        </p:nvSpPr>
        <p:spPr>
          <a:xfrm>
            <a:off x="272697" y="546874"/>
            <a:ext cx="8179409" cy="72829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2" name="Google Shape;322;p26"/>
          <p:cNvSpPr txBox="1">
            <a:spLocks noGrp="1"/>
          </p:cNvSpPr>
          <p:nvPr>
            <p:ph type="body" idx="2"/>
          </p:nvPr>
        </p:nvSpPr>
        <p:spPr>
          <a:xfrm>
            <a:off x="847117" y="2081327"/>
            <a:ext cx="1096352" cy="40517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3" name="Google Shape;323;p26"/>
          <p:cNvSpPr txBox="1">
            <a:spLocks noGrp="1"/>
          </p:cNvSpPr>
          <p:nvPr>
            <p:ph type="body" idx="3"/>
          </p:nvPr>
        </p:nvSpPr>
        <p:spPr>
          <a:xfrm>
            <a:off x="847117" y="2571750"/>
            <a:ext cx="1096352" cy="40517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4" name="Google Shape;324;p26"/>
          <p:cNvSpPr txBox="1">
            <a:spLocks noGrp="1"/>
          </p:cNvSpPr>
          <p:nvPr>
            <p:ph type="body" idx="4"/>
          </p:nvPr>
        </p:nvSpPr>
        <p:spPr>
          <a:xfrm>
            <a:off x="847117" y="3069268"/>
            <a:ext cx="1096352" cy="40517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5" name="Google Shape;325;p26"/>
          <p:cNvSpPr txBox="1">
            <a:spLocks noGrp="1"/>
          </p:cNvSpPr>
          <p:nvPr>
            <p:ph type="body" idx="5"/>
          </p:nvPr>
        </p:nvSpPr>
        <p:spPr>
          <a:xfrm>
            <a:off x="2217627" y="2174575"/>
            <a:ext cx="478532"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6" name="Google Shape;326;p26"/>
          <p:cNvSpPr txBox="1">
            <a:spLocks noGrp="1"/>
          </p:cNvSpPr>
          <p:nvPr>
            <p:ph type="body" idx="6"/>
          </p:nvPr>
        </p:nvSpPr>
        <p:spPr>
          <a:xfrm>
            <a:off x="2216137" y="2648044"/>
            <a:ext cx="478532"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7" name="Google Shape;327;p26"/>
          <p:cNvSpPr txBox="1">
            <a:spLocks noGrp="1"/>
          </p:cNvSpPr>
          <p:nvPr>
            <p:ph type="body" idx="7"/>
          </p:nvPr>
        </p:nvSpPr>
        <p:spPr>
          <a:xfrm>
            <a:off x="2216135" y="3110472"/>
            <a:ext cx="295857"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8" name="Google Shape;328;p26"/>
          <p:cNvSpPr txBox="1">
            <a:spLocks noGrp="1"/>
          </p:cNvSpPr>
          <p:nvPr>
            <p:ph type="body" idx="8"/>
          </p:nvPr>
        </p:nvSpPr>
        <p:spPr>
          <a:xfrm>
            <a:off x="2976619" y="2174575"/>
            <a:ext cx="478532"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9" name="Google Shape;329;p26"/>
          <p:cNvSpPr txBox="1">
            <a:spLocks noGrp="1"/>
          </p:cNvSpPr>
          <p:nvPr>
            <p:ph type="body" idx="9"/>
          </p:nvPr>
        </p:nvSpPr>
        <p:spPr>
          <a:xfrm>
            <a:off x="2985762" y="2635596"/>
            <a:ext cx="478532"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0" name="Google Shape;330;p26"/>
          <p:cNvSpPr txBox="1">
            <a:spLocks noGrp="1"/>
          </p:cNvSpPr>
          <p:nvPr>
            <p:ph type="body" idx="13"/>
          </p:nvPr>
        </p:nvSpPr>
        <p:spPr>
          <a:xfrm>
            <a:off x="2977599" y="3110472"/>
            <a:ext cx="295858"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1" name="Google Shape;331;p26"/>
          <p:cNvSpPr txBox="1">
            <a:spLocks noGrp="1"/>
          </p:cNvSpPr>
          <p:nvPr>
            <p:ph type="body" idx="14"/>
          </p:nvPr>
        </p:nvSpPr>
        <p:spPr>
          <a:xfrm>
            <a:off x="3755386" y="2648043"/>
            <a:ext cx="478532"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2" name="Google Shape;332;p26"/>
          <p:cNvSpPr txBox="1">
            <a:spLocks noGrp="1"/>
          </p:cNvSpPr>
          <p:nvPr>
            <p:ph type="body" idx="15"/>
          </p:nvPr>
        </p:nvSpPr>
        <p:spPr>
          <a:xfrm>
            <a:off x="3763502" y="3103375"/>
            <a:ext cx="267965"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3" name="Google Shape;333;p26"/>
          <p:cNvSpPr txBox="1">
            <a:spLocks noGrp="1"/>
          </p:cNvSpPr>
          <p:nvPr>
            <p:ph type="body" idx="16"/>
          </p:nvPr>
        </p:nvSpPr>
        <p:spPr>
          <a:xfrm>
            <a:off x="4532141" y="3103375"/>
            <a:ext cx="267965"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4" name="Google Shape;334;p26"/>
          <p:cNvSpPr txBox="1">
            <a:spLocks noGrp="1"/>
          </p:cNvSpPr>
          <p:nvPr>
            <p:ph type="body" idx="17"/>
          </p:nvPr>
        </p:nvSpPr>
        <p:spPr>
          <a:xfrm>
            <a:off x="5286274" y="2055768"/>
            <a:ext cx="1069442"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5" name="Google Shape;335;p26"/>
          <p:cNvSpPr txBox="1">
            <a:spLocks noGrp="1"/>
          </p:cNvSpPr>
          <p:nvPr>
            <p:ph type="body" idx="18"/>
          </p:nvPr>
        </p:nvSpPr>
        <p:spPr>
          <a:xfrm>
            <a:off x="6375059" y="2055765"/>
            <a:ext cx="2077049"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6" name="Google Shape;336;p26"/>
          <p:cNvSpPr txBox="1">
            <a:spLocks noGrp="1"/>
          </p:cNvSpPr>
          <p:nvPr>
            <p:ph type="body" idx="19"/>
          </p:nvPr>
        </p:nvSpPr>
        <p:spPr>
          <a:xfrm>
            <a:off x="5139821" y="2584595"/>
            <a:ext cx="1215894"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7" name="Google Shape;337;p26"/>
          <p:cNvSpPr txBox="1">
            <a:spLocks noGrp="1"/>
          </p:cNvSpPr>
          <p:nvPr>
            <p:ph type="body" idx="20"/>
          </p:nvPr>
        </p:nvSpPr>
        <p:spPr>
          <a:xfrm>
            <a:off x="6375057" y="2584595"/>
            <a:ext cx="2077049"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8" name="Google Shape;338;p26"/>
          <p:cNvSpPr txBox="1">
            <a:spLocks noGrp="1"/>
          </p:cNvSpPr>
          <p:nvPr>
            <p:ph type="body" idx="21"/>
          </p:nvPr>
        </p:nvSpPr>
        <p:spPr>
          <a:xfrm>
            <a:off x="5045834" y="3103375"/>
            <a:ext cx="1309881"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9" name="Google Shape;339;p26"/>
          <p:cNvSpPr txBox="1">
            <a:spLocks noGrp="1"/>
          </p:cNvSpPr>
          <p:nvPr>
            <p:ph type="body" idx="22"/>
          </p:nvPr>
        </p:nvSpPr>
        <p:spPr>
          <a:xfrm>
            <a:off x="6375059" y="3103372"/>
            <a:ext cx="2077049" cy="3952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40" name="Google Shape;340;p26"/>
          <p:cNvSpPr txBox="1">
            <a:spLocks noGrp="1"/>
          </p:cNvSpPr>
          <p:nvPr>
            <p:ph type="body" idx="23"/>
          </p:nvPr>
        </p:nvSpPr>
        <p:spPr>
          <a:xfrm>
            <a:off x="680324" y="4084459"/>
            <a:ext cx="7771782" cy="282754"/>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41" name="Google Shape;341;p26"/>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18">
  <p:cSld name="slide-18">
    <p:spTree>
      <p:nvGrpSpPr>
        <p:cNvPr id="1" name="Shape 342"/>
        <p:cNvGrpSpPr/>
        <p:nvPr/>
      </p:nvGrpSpPr>
      <p:grpSpPr>
        <a:xfrm>
          <a:off x="0" y="0"/>
          <a:ext cx="0" cy="0"/>
          <a:chOff x="0" y="0"/>
          <a:chExt cx="0" cy="0"/>
        </a:xfrm>
      </p:grpSpPr>
      <p:pic>
        <p:nvPicPr>
          <p:cNvPr id="343" name="Google Shape;343;p27" descr="preencoded.png"/>
          <p:cNvPicPr preferRelativeResize="0"/>
          <p:nvPr/>
        </p:nvPicPr>
        <p:blipFill rotWithShape="1">
          <a:blip r:embed="rId2">
            <a:alphaModFix/>
          </a:blip>
          <a:srcRect/>
          <a:stretch/>
        </p:blipFill>
        <p:spPr>
          <a:xfrm>
            <a:off x="373832" y="1562229"/>
            <a:ext cx="8323684" cy="2038349"/>
          </a:xfrm>
          <a:prstGeom prst="rect">
            <a:avLst/>
          </a:prstGeom>
          <a:noFill/>
          <a:ln>
            <a:noFill/>
          </a:ln>
        </p:spPr>
      </p:pic>
      <p:pic>
        <p:nvPicPr>
          <p:cNvPr id="344" name="Google Shape;344;p27" descr="preencoded.png"/>
          <p:cNvPicPr preferRelativeResize="0"/>
          <p:nvPr/>
        </p:nvPicPr>
        <p:blipFill rotWithShape="1">
          <a:blip r:embed="rId3">
            <a:alphaModFix/>
          </a:blip>
          <a:srcRect/>
          <a:stretch/>
        </p:blipFill>
        <p:spPr>
          <a:xfrm>
            <a:off x="383578" y="1562226"/>
            <a:ext cx="8323684" cy="633413"/>
          </a:xfrm>
          <a:prstGeom prst="rect">
            <a:avLst/>
          </a:prstGeom>
          <a:noFill/>
          <a:ln>
            <a:noFill/>
          </a:ln>
        </p:spPr>
      </p:pic>
      <p:pic>
        <p:nvPicPr>
          <p:cNvPr id="345" name="Google Shape;345;p27" descr="preencoded.png"/>
          <p:cNvPicPr preferRelativeResize="0"/>
          <p:nvPr/>
        </p:nvPicPr>
        <p:blipFill rotWithShape="1">
          <a:blip r:embed="rId4">
            <a:alphaModFix/>
          </a:blip>
          <a:srcRect/>
          <a:stretch/>
        </p:blipFill>
        <p:spPr>
          <a:xfrm>
            <a:off x="383578" y="2662364"/>
            <a:ext cx="8323684" cy="9144"/>
          </a:xfrm>
          <a:prstGeom prst="rect">
            <a:avLst/>
          </a:prstGeom>
          <a:noFill/>
          <a:ln>
            <a:noFill/>
          </a:ln>
        </p:spPr>
      </p:pic>
      <p:pic>
        <p:nvPicPr>
          <p:cNvPr id="346" name="Google Shape;346;p27" descr="preencoded.png"/>
          <p:cNvPicPr preferRelativeResize="0"/>
          <p:nvPr/>
        </p:nvPicPr>
        <p:blipFill rotWithShape="1">
          <a:blip r:embed="rId4">
            <a:alphaModFix/>
          </a:blip>
          <a:srcRect/>
          <a:stretch/>
        </p:blipFill>
        <p:spPr>
          <a:xfrm>
            <a:off x="383578" y="3100513"/>
            <a:ext cx="8323684" cy="9144"/>
          </a:xfrm>
          <a:prstGeom prst="rect">
            <a:avLst/>
          </a:prstGeom>
          <a:noFill/>
          <a:ln>
            <a:noFill/>
          </a:ln>
        </p:spPr>
      </p:pic>
      <p:pic>
        <p:nvPicPr>
          <p:cNvPr id="347" name="Google Shape;347;p27" descr="preencoded.png"/>
          <p:cNvPicPr preferRelativeResize="0"/>
          <p:nvPr/>
        </p:nvPicPr>
        <p:blipFill rotWithShape="1">
          <a:blip r:embed="rId5">
            <a:alphaModFix/>
          </a:blip>
          <a:srcRect/>
          <a:stretch/>
        </p:blipFill>
        <p:spPr>
          <a:xfrm>
            <a:off x="410160" y="4029075"/>
            <a:ext cx="8323684" cy="395288"/>
          </a:xfrm>
          <a:prstGeom prst="rect">
            <a:avLst/>
          </a:prstGeom>
          <a:noFill/>
          <a:ln>
            <a:noFill/>
          </a:ln>
        </p:spPr>
      </p:pic>
      <p:sp>
        <p:nvSpPr>
          <p:cNvPr id="348" name="Google Shape;348;p27"/>
          <p:cNvSpPr txBox="1">
            <a:spLocks noGrp="1"/>
          </p:cNvSpPr>
          <p:nvPr>
            <p:ph type="body" idx="1"/>
          </p:nvPr>
        </p:nvSpPr>
        <p:spPr>
          <a:xfrm>
            <a:off x="305893" y="342188"/>
            <a:ext cx="8447172" cy="75308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49" name="Google Shape;349;p27"/>
          <p:cNvSpPr txBox="1">
            <a:spLocks noGrp="1"/>
          </p:cNvSpPr>
          <p:nvPr>
            <p:ph type="body" idx="2"/>
          </p:nvPr>
        </p:nvSpPr>
        <p:spPr>
          <a:xfrm>
            <a:off x="410156" y="1732987"/>
            <a:ext cx="861892" cy="28613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300"/>
              <a:buFont typeface="Arial"/>
              <a:buNone/>
              <a:defRPr sz="13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0" name="Google Shape;350;p27"/>
          <p:cNvSpPr txBox="1">
            <a:spLocks noGrp="1"/>
          </p:cNvSpPr>
          <p:nvPr>
            <p:ph type="body" idx="3"/>
          </p:nvPr>
        </p:nvSpPr>
        <p:spPr>
          <a:xfrm>
            <a:off x="1386743" y="1635474"/>
            <a:ext cx="1153405" cy="5046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1" name="Google Shape;351;p27"/>
          <p:cNvSpPr txBox="1">
            <a:spLocks noGrp="1"/>
          </p:cNvSpPr>
          <p:nvPr>
            <p:ph type="body" idx="4"/>
          </p:nvPr>
        </p:nvSpPr>
        <p:spPr>
          <a:xfrm>
            <a:off x="2563196" y="1626354"/>
            <a:ext cx="1105198" cy="5046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2" name="Google Shape;352;p27"/>
          <p:cNvSpPr txBox="1">
            <a:spLocks noGrp="1"/>
          </p:cNvSpPr>
          <p:nvPr>
            <p:ph type="body" idx="5"/>
          </p:nvPr>
        </p:nvSpPr>
        <p:spPr>
          <a:xfrm>
            <a:off x="3668394" y="1626356"/>
            <a:ext cx="950244" cy="5046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3" name="Google Shape;353;p27"/>
          <p:cNvSpPr txBox="1">
            <a:spLocks noGrp="1"/>
          </p:cNvSpPr>
          <p:nvPr>
            <p:ph type="body" idx="6"/>
          </p:nvPr>
        </p:nvSpPr>
        <p:spPr>
          <a:xfrm>
            <a:off x="4635473" y="1626356"/>
            <a:ext cx="881926" cy="5046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4" name="Google Shape;354;p27"/>
          <p:cNvSpPr txBox="1">
            <a:spLocks noGrp="1"/>
          </p:cNvSpPr>
          <p:nvPr>
            <p:ph type="body" idx="7"/>
          </p:nvPr>
        </p:nvSpPr>
        <p:spPr>
          <a:xfrm>
            <a:off x="5534233" y="1626354"/>
            <a:ext cx="790977" cy="5046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5" name="Google Shape;355;p27"/>
          <p:cNvSpPr txBox="1">
            <a:spLocks noGrp="1"/>
          </p:cNvSpPr>
          <p:nvPr>
            <p:ph type="body" idx="8"/>
          </p:nvPr>
        </p:nvSpPr>
        <p:spPr>
          <a:xfrm>
            <a:off x="6387724" y="1626353"/>
            <a:ext cx="1012621" cy="5046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6" name="Google Shape;356;p27"/>
          <p:cNvSpPr txBox="1">
            <a:spLocks noGrp="1"/>
          </p:cNvSpPr>
          <p:nvPr>
            <p:ph type="body" idx="9"/>
          </p:nvPr>
        </p:nvSpPr>
        <p:spPr>
          <a:xfrm>
            <a:off x="7442328" y="1635474"/>
            <a:ext cx="1181477" cy="50468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7" name="Google Shape;357;p27"/>
          <p:cNvSpPr txBox="1">
            <a:spLocks noGrp="1"/>
          </p:cNvSpPr>
          <p:nvPr>
            <p:ph type="body" idx="13"/>
          </p:nvPr>
        </p:nvSpPr>
        <p:spPr>
          <a:xfrm>
            <a:off x="410159" y="4103471"/>
            <a:ext cx="8297103" cy="261188"/>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8" name="Google Shape;358;p27"/>
          <p:cNvSpPr txBox="1">
            <a:spLocks noGrp="1"/>
          </p:cNvSpPr>
          <p:nvPr>
            <p:ph type="body" idx="14"/>
          </p:nvPr>
        </p:nvSpPr>
        <p:spPr>
          <a:xfrm>
            <a:off x="379298" y="2300425"/>
            <a:ext cx="940319"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9" name="Google Shape;359;p27"/>
          <p:cNvSpPr txBox="1">
            <a:spLocks noGrp="1"/>
          </p:cNvSpPr>
          <p:nvPr>
            <p:ph type="body" idx="15"/>
          </p:nvPr>
        </p:nvSpPr>
        <p:spPr>
          <a:xfrm>
            <a:off x="373832" y="2731493"/>
            <a:ext cx="997662" cy="23567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0" name="Google Shape;360;p27"/>
          <p:cNvSpPr txBox="1">
            <a:spLocks noGrp="1"/>
          </p:cNvSpPr>
          <p:nvPr>
            <p:ph type="body" idx="16"/>
          </p:nvPr>
        </p:nvSpPr>
        <p:spPr>
          <a:xfrm>
            <a:off x="379298" y="3207362"/>
            <a:ext cx="1012623"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1" name="Google Shape;361;p27"/>
          <p:cNvSpPr txBox="1">
            <a:spLocks noGrp="1"/>
          </p:cNvSpPr>
          <p:nvPr>
            <p:ph type="body" idx="17"/>
          </p:nvPr>
        </p:nvSpPr>
        <p:spPr>
          <a:xfrm>
            <a:off x="1381238" y="3207362"/>
            <a:ext cx="101262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2" name="Google Shape;362;p27"/>
          <p:cNvSpPr txBox="1">
            <a:spLocks noGrp="1"/>
          </p:cNvSpPr>
          <p:nvPr>
            <p:ph type="body" idx="18"/>
          </p:nvPr>
        </p:nvSpPr>
        <p:spPr>
          <a:xfrm>
            <a:off x="1381240" y="2723831"/>
            <a:ext cx="101262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3" name="Google Shape;363;p27"/>
          <p:cNvSpPr txBox="1">
            <a:spLocks noGrp="1"/>
          </p:cNvSpPr>
          <p:nvPr>
            <p:ph type="body" idx="19"/>
          </p:nvPr>
        </p:nvSpPr>
        <p:spPr>
          <a:xfrm>
            <a:off x="1381238" y="2298661"/>
            <a:ext cx="101262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4" name="Google Shape;364;p27"/>
          <p:cNvSpPr txBox="1">
            <a:spLocks noGrp="1"/>
          </p:cNvSpPr>
          <p:nvPr>
            <p:ph type="body" idx="20"/>
          </p:nvPr>
        </p:nvSpPr>
        <p:spPr>
          <a:xfrm>
            <a:off x="2568912" y="2295653"/>
            <a:ext cx="1012621"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5" name="Google Shape;365;p27"/>
          <p:cNvSpPr txBox="1">
            <a:spLocks noGrp="1"/>
          </p:cNvSpPr>
          <p:nvPr>
            <p:ph type="body" idx="21"/>
          </p:nvPr>
        </p:nvSpPr>
        <p:spPr>
          <a:xfrm>
            <a:off x="2563193" y="2740954"/>
            <a:ext cx="101262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6" name="Google Shape;366;p27"/>
          <p:cNvSpPr txBox="1">
            <a:spLocks noGrp="1"/>
          </p:cNvSpPr>
          <p:nvPr>
            <p:ph type="body" idx="22"/>
          </p:nvPr>
        </p:nvSpPr>
        <p:spPr>
          <a:xfrm>
            <a:off x="2563193" y="3208643"/>
            <a:ext cx="101262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7" name="Google Shape;367;p27"/>
          <p:cNvSpPr txBox="1">
            <a:spLocks noGrp="1"/>
          </p:cNvSpPr>
          <p:nvPr>
            <p:ph type="body" idx="23"/>
          </p:nvPr>
        </p:nvSpPr>
        <p:spPr>
          <a:xfrm>
            <a:off x="3691238" y="3196348"/>
            <a:ext cx="854180"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8" name="Google Shape;368;p27"/>
          <p:cNvSpPr txBox="1">
            <a:spLocks noGrp="1"/>
          </p:cNvSpPr>
          <p:nvPr>
            <p:ph type="body" idx="24"/>
          </p:nvPr>
        </p:nvSpPr>
        <p:spPr>
          <a:xfrm>
            <a:off x="3691238" y="2743596"/>
            <a:ext cx="854180"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9" name="Google Shape;369;p27"/>
          <p:cNvSpPr txBox="1">
            <a:spLocks noGrp="1"/>
          </p:cNvSpPr>
          <p:nvPr>
            <p:ph type="body" idx="25"/>
          </p:nvPr>
        </p:nvSpPr>
        <p:spPr>
          <a:xfrm>
            <a:off x="3691241" y="2294704"/>
            <a:ext cx="838238"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0" name="Google Shape;370;p27"/>
          <p:cNvSpPr txBox="1">
            <a:spLocks noGrp="1"/>
          </p:cNvSpPr>
          <p:nvPr>
            <p:ph type="body" idx="26"/>
          </p:nvPr>
        </p:nvSpPr>
        <p:spPr>
          <a:xfrm>
            <a:off x="4641880" y="3193937"/>
            <a:ext cx="791500"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1" name="Google Shape;371;p27"/>
          <p:cNvSpPr txBox="1">
            <a:spLocks noGrp="1"/>
          </p:cNvSpPr>
          <p:nvPr>
            <p:ph type="body" idx="27"/>
          </p:nvPr>
        </p:nvSpPr>
        <p:spPr>
          <a:xfrm>
            <a:off x="4642312" y="2743338"/>
            <a:ext cx="798521"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2" name="Google Shape;372;p27"/>
          <p:cNvSpPr txBox="1">
            <a:spLocks noGrp="1"/>
          </p:cNvSpPr>
          <p:nvPr>
            <p:ph type="body" idx="28"/>
          </p:nvPr>
        </p:nvSpPr>
        <p:spPr>
          <a:xfrm>
            <a:off x="4645095" y="2288516"/>
            <a:ext cx="788285"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3" name="Google Shape;373;p27"/>
          <p:cNvSpPr txBox="1">
            <a:spLocks noGrp="1"/>
          </p:cNvSpPr>
          <p:nvPr>
            <p:ph type="body" idx="29"/>
          </p:nvPr>
        </p:nvSpPr>
        <p:spPr>
          <a:xfrm>
            <a:off x="5529247" y="2297114"/>
            <a:ext cx="788285"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4" name="Google Shape;374;p27"/>
          <p:cNvSpPr txBox="1">
            <a:spLocks noGrp="1"/>
          </p:cNvSpPr>
          <p:nvPr>
            <p:ph type="body" idx="30"/>
          </p:nvPr>
        </p:nvSpPr>
        <p:spPr>
          <a:xfrm>
            <a:off x="5536924" y="2743338"/>
            <a:ext cx="788285"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5" name="Google Shape;375;p27"/>
          <p:cNvSpPr txBox="1">
            <a:spLocks noGrp="1"/>
          </p:cNvSpPr>
          <p:nvPr>
            <p:ph type="body" idx="31"/>
          </p:nvPr>
        </p:nvSpPr>
        <p:spPr>
          <a:xfrm>
            <a:off x="5529247" y="3191549"/>
            <a:ext cx="788285"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6" name="Google Shape;376;p27"/>
          <p:cNvSpPr txBox="1">
            <a:spLocks noGrp="1"/>
          </p:cNvSpPr>
          <p:nvPr>
            <p:ph type="body" idx="32"/>
          </p:nvPr>
        </p:nvSpPr>
        <p:spPr>
          <a:xfrm>
            <a:off x="6387725" y="2300613"/>
            <a:ext cx="1012621"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7" name="Google Shape;377;p27"/>
          <p:cNvSpPr txBox="1">
            <a:spLocks noGrp="1"/>
          </p:cNvSpPr>
          <p:nvPr>
            <p:ph type="body" idx="33"/>
          </p:nvPr>
        </p:nvSpPr>
        <p:spPr>
          <a:xfrm>
            <a:off x="6387722" y="2743631"/>
            <a:ext cx="1012622" cy="280976"/>
          </a:xfrm>
          <a:prstGeom prst="rect">
            <a:avLst/>
          </a:prstGeom>
          <a:noFill/>
          <a:ln>
            <a:noFill/>
          </a:ln>
        </p:spPr>
        <p:txBody>
          <a:bodyPr spcFirstLastPara="1" wrap="square" lIns="68575" tIns="34275" rIns="68575" bIns="34275" anchor="t" anchorCtr="0">
            <a:noAutofit/>
          </a:bodyPr>
          <a:lstStyle>
            <a:lvl1pPr marL="457200" marR="0" lvl="0" indent="-311150" algn="l" rtl="0">
              <a:lnSpc>
                <a:spcPct val="90000"/>
              </a:lnSpc>
              <a:spcBef>
                <a:spcPts val="8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8" name="Google Shape;378;p27"/>
          <p:cNvSpPr txBox="1">
            <a:spLocks noGrp="1"/>
          </p:cNvSpPr>
          <p:nvPr>
            <p:ph type="body" idx="34"/>
          </p:nvPr>
        </p:nvSpPr>
        <p:spPr>
          <a:xfrm>
            <a:off x="6387722" y="3187100"/>
            <a:ext cx="101262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9" name="Google Shape;379;p27"/>
          <p:cNvSpPr txBox="1">
            <a:spLocks noGrp="1"/>
          </p:cNvSpPr>
          <p:nvPr>
            <p:ph type="body" idx="35"/>
          </p:nvPr>
        </p:nvSpPr>
        <p:spPr>
          <a:xfrm>
            <a:off x="7499201" y="2290336"/>
            <a:ext cx="106956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80" name="Google Shape;380;p27"/>
          <p:cNvSpPr txBox="1">
            <a:spLocks noGrp="1"/>
          </p:cNvSpPr>
          <p:nvPr>
            <p:ph type="body" idx="36"/>
          </p:nvPr>
        </p:nvSpPr>
        <p:spPr>
          <a:xfrm>
            <a:off x="7497374" y="2743927"/>
            <a:ext cx="1071391"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81" name="Google Shape;381;p27"/>
          <p:cNvSpPr txBox="1">
            <a:spLocks noGrp="1"/>
          </p:cNvSpPr>
          <p:nvPr>
            <p:ph type="body" idx="37"/>
          </p:nvPr>
        </p:nvSpPr>
        <p:spPr>
          <a:xfrm>
            <a:off x="7497371" y="3186973"/>
            <a:ext cx="1071392" cy="28097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82" name="Google Shape;382;p27"/>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19">
  <p:cSld name="slide-19">
    <p:spTree>
      <p:nvGrpSpPr>
        <p:cNvPr id="1" name="Shape 383"/>
        <p:cNvGrpSpPr/>
        <p:nvPr/>
      </p:nvGrpSpPr>
      <p:grpSpPr>
        <a:xfrm>
          <a:off x="0" y="0"/>
          <a:ext cx="0" cy="0"/>
          <a:chOff x="0" y="0"/>
          <a:chExt cx="0" cy="0"/>
        </a:xfrm>
      </p:grpSpPr>
      <p:pic>
        <p:nvPicPr>
          <p:cNvPr id="384" name="Google Shape;384;p28" descr="preencoded.png"/>
          <p:cNvPicPr preferRelativeResize="0"/>
          <p:nvPr/>
        </p:nvPicPr>
        <p:blipFill rotWithShape="1">
          <a:blip r:embed="rId2">
            <a:alphaModFix/>
          </a:blip>
          <a:srcRect/>
          <a:stretch/>
        </p:blipFill>
        <p:spPr>
          <a:xfrm>
            <a:off x="4140035" y="1779973"/>
            <a:ext cx="4638025" cy="2452687"/>
          </a:xfrm>
          <a:prstGeom prst="rect">
            <a:avLst/>
          </a:prstGeom>
          <a:noFill/>
          <a:ln>
            <a:noFill/>
          </a:ln>
        </p:spPr>
      </p:pic>
      <p:pic>
        <p:nvPicPr>
          <p:cNvPr id="385" name="Google Shape;385;p28" descr="preencoded.png"/>
          <p:cNvPicPr preferRelativeResize="0"/>
          <p:nvPr/>
        </p:nvPicPr>
        <p:blipFill rotWithShape="1">
          <a:blip r:embed="rId3">
            <a:alphaModFix/>
          </a:blip>
          <a:srcRect/>
          <a:stretch/>
        </p:blipFill>
        <p:spPr>
          <a:xfrm>
            <a:off x="4530503" y="2122874"/>
            <a:ext cx="823797" cy="342900"/>
          </a:xfrm>
          <a:prstGeom prst="rect">
            <a:avLst/>
          </a:prstGeom>
          <a:noFill/>
          <a:ln>
            <a:noFill/>
          </a:ln>
        </p:spPr>
      </p:pic>
      <p:sp>
        <p:nvSpPr>
          <p:cNvPr id="386" name="Google Shape;386;p28" descr="preencoded.png"/>
          <p:cNvSpPr/>
          <p:nvPr/>
        </p:nvSpPr>
        <p:spPr>
          <a:xfrm>
            <a:off x="4454314" y="3580199"/>
            <a:ext cx="1880924" cy="34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7" name="Google Shape;387;p28" descr="preencoded.png"/>
          <p:cNvPicPr preferRelativeResize="0"/>
          <p:nvPr/>
        </p:nvPicPr>
        <p:blipFill rotWithShape="1">
          <a:blip r:embed="rId4">
            <a:alphaModFix/>
          </a:blip>
          <a:srcRect/>
          <a:stretch/>
        </p:blipFill>
        <p:spPr>
          <a:xfrm>
            <a:off x="7727009" y="2122874"/>
            <a:ext cx="528563" cy="342900"/>
          </a:xfrm>
          <a:prstGeom prst="rect">
            <a:avLst/>
          </a:prstGeom>
          <a:noFill/>
          <a:ln>
            <a:noFill/>
          </a:ln>
        </p:spPr>
      </p:pic>
      <p:pic>
        <p:nvPicPr>
          <p:cNvPr id="388" name="Google Shape;388;p28" descr="preencoded.png"/>
          <p:cNvPicPr preferRelativeResize="0"/>
          <p:nvPr/>
        </p:nvPicPr>
        <p:blipFill rotWithShape="1">
          <a:blip r:embed="rId5">
            <a:alphaModFix/>
          </a:blip>
          <a:srcRect/>
          <a:stretch/>
        </p:blipFill>
        <p:spPr>
          <a:xfrm>
            <a:off x="5425729" y="1989524"/>
            <a:ext cx="2233299" cy="609600"/>
          </a:xfrm>
          <a:prstGeom prst="rect">
            <a:avLst/>
          </a:prstGeom>
          <a:noFill/>
          <a:ln>
            <a:noFill/>
          </a:ln>
        </p:spPr>
      </p:pic>
      <p:pic>
        <p:nvPicPr>
          <p:cNvPr id="389" name="Google Shape;389;p28" descr="preencoded.png"/>
          <p:cNvPicPr preferRelativeResize="0"/>
          <p:nvPr/>
        </p:nvPicPr>
        <p:blipFill rotWithShape="1">
          <a:blip r:embed="rId6">
            <a:alphaModFix/>
          </a:blip>
          <a:srcRect/>
          <a:stretch/>
        </p:blipFill>
        <p:spPr>
          <a:xfrm>
            <a:off x="6287621" y="3681506"/>
            <a:ext cx="409517" cy="140285"/>
          </a:xfrm>
          <a:prstGeom prst="rect">
            <a:avLst/>
          </a:prstGeom>
          <a:noFill/>
          <a:ln>
            <a:noFill/>
          </a:ln>
        </p:spPr>
      </p:pic>
      <p:sp>
        <p:nvSpPr>
          <p:cNvPr id="390" name="Google Shape;390;p28"/>
          <p:cNvSpPr/>
          <p:nvPr/>
        </p:nvSpPr>
        <p:spPr>
          <a:xfrm>
            <a:off x="5740009" y="1989524"/>
            <a:ext cx="1314266" cy="609600"/>
          </a:xfrm>
          <a:prstGeom prst="rect">
            <a:avLst/>
          </a:prstGeom>
          <a:noFill/>
          <a:ln>
            <a:noFill/>
          </a:ln>
        </p:spPr>
        <p:txBody>
          <a:bodyPr spcFirstLastPara="1" wrap="square" lIns="0" tIns="0" rIns="0" bIns="0" anchor="t" anchorCtr="0">
            <a:noAutofit/>
          </a:bodyPr>
          <a:lstStyle/>
          <a:p>
            <a:pPr marL="0" marR="0" lvl="0" indent="0" algn="ctr" rtl="0">
              <a:lnSpc>
                <a:spcPct val="200125"/>
              </a:lnSpc>
              <a:spcBef>
                <a:spcPts val="0"/>
              </a:spcBef>
              <a:spcAft>
                <a:spcPts val="0"/>
              </a:spcAft>
              <a:buClr>
                <a:srgbClr val="000000"/>
              </a:buClr>
              <a:buSzPts val="1200"/>
              <a:buFont typeface="Arial"/>
              <a:buNone/>
            </a:pPr>
            <a:r>
              <a:rPr lang="en-GB" sz="1200" b="0" i="0" u="none" strike="noStrike" cap="none">
                <a:solidFill>
                  <a:srgbClr val="718096"/>
                </a:solidFill>
                <a:latin typeface="Inter"/>
                <a:ea typeface="Inter"/>
                <a:cs typeface="Inter"/>
                <a:sym typeface="Inter"/>
              </a:rPr>
              <a:t>Decreases Ubiquitinatio</a:t>
            </a:r>
            <a:endParaRPr sz="1200" b="0" i="0" u="none" strike="noStrike" cap="none">
              <a:solidFill>
                <a:schemeClr val="dk1"/>
              </a:solidFill>
              <a:latin typeface="Arial"/>
              <a:ea typeface="Arial"/>
              <a:cs typeface="Arial"/>
              <a:sym typeface="Arial"/>
            </a:endParaRPr>
          </a:p>
        </p:txBody>
      </p:sp>
      <p:sp>
        <p:nvSpPr>
          <p:cNvPr id="391" name="Google Shape;391;p28"/>
          <p:cNvSpPr txBox="1">
            <a:spLocks noGrp="1"/>
          </p:cNvSpPr>
          <p:nvPr>
            <p:ph type="body" idx="1"/>
          </p:nvPr>
        </p:nvSpPr>
        <p:spPr>
          <a:xfrm>
            <a:off x="333045" y="307056"/>
            <a:ext cx="8445014" cy="80821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2" name="Google Shape;392;p28"/>
          <p:cNvSpPr txBox="1">
            <a:spLocks noGrp="1"/>
          </p:cNvSpPr>
          <p:nvPr>
            <p:ph type="body" idx="2"/>
          </p:nvPr>
        </p:nvSpPr>
        <p:spPr>
          <a:xfrm>
            <a:off x="333047" y="2411006"/>
            <a:ext cx="3352481" cy="102740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3" name="Google Shape;393;p28"/>
          <p:cNvSpPr txBox="1">
            <a:spLocks noGrp="1"/>
          </p:cNvSpPr>
          <p:nvPr>
            <p:ph type="body" idx="3"/>
          </p:nvPr>
        </p:nvSpPr>
        <p:spPr>
          <a:xfrm>
            <a:off x="4582552" y="2166836"/>
            <a:ext cx="719699" cy="24416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4" name="Google Shape;394;p28"/>
          <p:cNvSpPr txBox="1">
            <a:spLocks noGrp="1"/>
          </p:cNvSpPr>
          <p:nvPr>
            <p:ph type="body" idx="4"/>
          </p:nvPr>
        </p:nvSpPr>
        <p:spPr>
          <a:xfrm>
            <a:off x="7783115" y="2158952"/>
            <a:ext cx="419325" cy="29042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5" name="Google Shape;395;p28"/>
          <p:cNvSpPr txBox="1">
            <a:spLocks noGrp="1"/>
          </p:cNvSpPr>
          <p:nvPr>
            <p:ph type="body" idx="5"/>
          </p:nvPr>
        </p:nvSpPr>
        <p:spPr>
          <a:xfrm>
            <a:off x="4241004" y="2768529"/>
            <a:ext cx="4436084" cy="589876"/>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6" name="Google Shape;396;p28"/>
          <p:cNvSpPr txBox="1">
            <a:spLocks noGrp="1"/>
          </p:cNvSpPr>
          <p:nvPr>
            <p:ph type="body" idx="6"/>
          </p:nvPr>
        </p:nvSpPr>
        <p:spPr>
          <a:xfrm>
            <a:off x="4454314" y="3624372"/>
            <a:ext cx="1880924" cy="24617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7" name="Google Shape;397;p28"/>
          <p:cNvSpPr txBox="1">
            <a:spLocks noGrp="1"/>
          </p:cNvSpPr>
          <p:nvPr>
            <p:ph type="body" idx="7"/>
          </p:nvPr>
        </p:nvSpPr>
        <p:spPr>
          <a:xfrm>
            <a:off x="6789745" y="3599552"/>
            <a:ext cx="1595512" cy="29581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8" name="Google Shape;398;p28"/>
          <p:cNvSpPr txBox="1">
            <a:spLocks noGrp="1"/>
          </p:cNvSpPr>
          <p:nvPr>
            <p:ph type="sldNum" idx="12"/>
          </p:nvPr>
        </p:nvSpPr>
        <p:spPr>
          <a:xfrm>
            <a:off x="6754415" y="4764898"/>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20">
  <p:cSld name="slide-20">
    <p:bg>
      <p:bgPr>
        <a:blipFill>
          <a:blip r:embed="rId2">
            <a:alphaModFix/>
          </a:blip>
          <a:stretch>
            <a:fillRect/>
          </a:stretch>
        </a:blipFill>
        <a:effectLst/>
      </p:bgPr>
    </p:bg>
    <p:spTree>
      <p:nvGrpSpPr>
        <p:cNvPr id="1" name="Shape 399"/>
        <p:cNvGrpSpPr/>
        <p:nvPr/>
      </p:nvGrpSpPr>
      <p:grpSpPr>
        <a:xfrm>
          <a:off x="0" y="0"/>
          <a:ext cx="0" cy="0"/>
          <a:chOff x="0" y="0"/>
          <a:chExt cx="0" cy="0"/>
        </a:xfrm>
      </p:grpSpPr>
      <p:cxnSp>
        <p:nvCxnSpPr>
          <p:cNvPr id="400" name="Google Shape;400;p29"/>
          <p:cNvCxnSpPr/>
          <p:nvPr/>
        </p:nvCxnSpPr>
        <p:spPr>
          <a:xfrm>
            <a:off x="476270" y="2164221"/>
            <a:ext cx="356687" cy="1"/>
          </a:xfrm>
          <a:prstGeom prst="straightConnector1">
            <a:avLst/>
          </a:prstGeom>
          <a:noFill/>
          <a:ln w="25400" cap="flat" cmpd="sng">
            <a:solidFill>
              <a:srgbClr val="FFFFFF">
                <a:alpha val="49411"/>
              </a:srgbClr>
            </a:solidFill>
            <a:prstDash val="solid"/>
            <a:round/>
            <a:headEnd type="none" w="sm" len="sm"/>
            <a:tailEnd type="none" w="sm" len="sm"/>
          </a:ln>
        </p:spPr>
      </p:cxnSp>
      <p:sp>
        <p:nvSpPr>
          <p:cNvPr id="401" name="Google Shape;401;p29"/>
          <p:cNvSpPr txBox="1">
            <a:spLocks noGrp="1"/>
          </p:cNvSpPr>
          <p:nvPr>
            <p:ph type="body" idx="1"/>
          </p:nvPr>
        </p:nvSpPr>
        <p:spPr>
          <a:xfrm>
            <a:off x="255565" y="1685588"/>
            <a:ext cx="2257985" cy="48713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2" name="Google Shape;402;p29"/>
          <p:cNvSpPr txBox="1">
            <a:spLocks noGrp="1"/>
          </p:cNvSpPr>
          <p:nvPr>
            <p:ph type="body" idx="2"/>
          </p:nvPr>
        </p:nvSpPr>
        <p:spPr>
          <a:xfrm>
            <a:off x="255563" y="2480111"/>
            <a:ext cx="2416131" cy="35572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3" name="Google Shape;403;p29"/>
          <p:cNvSpPr txBox="1">
            <a:spLocks noGrp="1"/>
          </p:cNvSpPr>
          <p:nvPr>
            <p:ph type="body" idx="3"/>
          </p:nvPr>
        </p:nvSpPr>
        <p:spPr>
          <a:xfrm>
            <a:off x="3750224" y="2480111"/>
            <a:ext cx="1720775" cy="35572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4" name="Google Shape;404;p29"/>
          <p:cNvSpPr txBox="1">
            <a:spLocks noGrp="1"/>
          </p:cNvSpPr>
          <p:nvPr>
            <p:ph type="body" idx="4"/>
          </p:nvPr>
        </p:nvSpPr>
        <p:spPr>
          <a:xfrm>
            <a:off x="6549527" y="2480110"/>
            <a:ext cx="1973675" cy="35572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5" name="Google Shape;405;p29"/>
          <p:cNvSpPr txBox="1">
            <a:spLocks noGrp="1"/>
          </p:cNvSpPr>
          <p:nvPr>
            <p:ph type="body" idx="5"/>
          </p:nvPr>
        </p:nvSpPr>
        <p:spPr>
          <a:xfrm>
            <a:off x="256189" y="2860345"/>
            <a:ext cx="2305226" cy="35572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BBCDEC"/>
              </a:buClr>
              <a:buSzPts val="1500"/>
              <a:buFont typeface="Arial"/>
              <a:buNone/>
              <a:defRPr sz="1500" b="0" i="0" u="none" strike="noStrike" cap="none">
                <a:solidFill>
                  <a:srgbClr val="BBCDE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6" name="Google Shape;406;p29"/>
          <p:cNvSpPr txBox="1">
            <a:spLocks noGrp="1"/>
          </p:cNvSpPr>
          <p:nvPr>
            <p:ph type="body" idx="6"/>
          </p:nvPr>
        </p:nvSpPr>
        <p:spPr>
          <a:xfrm>
            <a:off x="3750223" y="2860345"/>
            <a:ext cx="1025216" cy="35572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BBCDEC"/>
              </a:buClr>
              <a:buSzPts val="1500"/>
              <a:buFont typeface="Arial"/>
              <a:buNone/>
              <a:defRPr sz="1500" b="0" i="0" u="none" strike="noStrike" cap="none">
                <a:solidFill>
                  <a:srgbClr val="BBCDE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7" name="Google Shape;407;p29"/>
          <p:cNvSpPr txBox="1">
            <a:spLocks noGrp="1"/>
          </p:cNvSpPr>
          <p:nvPr>
            <p:ph type="body" idx="7"/>
          </p:nvPr>
        </p:nvSpPr>
        <p:spPr>
          <a:xfrm>
            <a:off x="6549526" y="2860344"/>
            <a:ext cx="1966446" cy="35572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BBCDEC"/>
              </a:buClr>
              <a:buSzPts val="1500"/>
              <a:buFont typeface="Arial"/>
              <a:buNone/>
              <a:defRPr sz="1500" b="0" i="0" u="none" strike="noStrike" cap="none">
                <a:solidFill>
                  <a:srgbClr val="BBCDEC"/>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8" name="Google Shape;408;p29"/>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21">
  <p:cSld name="slide-21">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0"/>
          <p:cNvSpPr/>
          <p:nvPr/>
        </p:nvSpPr>
        <p:spPr>
          <a:xfrm>
            <a:off x="2258346" y="5357339"/>
            <a:ext cx="1274981" cy="7286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19,193</a:t>
            </a:r>
            <a:r>
              <a:rPr lang="en-GB" sz="1500" b="0" i="0" u="none" strike="noStrike" cap="none">
                <a:solidFill>
                  <a:srgbClr val="171923"/>
                </a:solidFill>
                <a:latin typeface="Arial"/>
                <a:ea typeface="Arial"/>
                <a:cs typeface="Arial"/>
                <a:sym typeface="Arial"/>
              </a:rPr>
              <a:t> </a:t>
            </a:r>
            <a:br>
              <a:rPr lang="en-GB" sz="15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protein coding genes</a:t>
            </a:r>
            <a:endParaRPr sz="1200" b="0" i="0" u="none" strike="noStrike" cap="none">
              <a:solidFill>
                <a:schemeClr val="dk1"/>
              </a:solidFill>
              <a:latin typeface="Arial"/>
              <a:ea typeface="Arial"/>
              <a:cs typeface="Arial"/>
              <a:sym typeface="Arial"/>
            </a:endParaRPr>
          </a:p>
        </p:txBody>
      </p:sp>
      <p:sp>
        <p:nvSpPr>
          <p:cNvPr id="411" name="Google Shape;411;p30"/>
          <p:cNvSpPr/>
          <p:nvPr/>
        </p:nvSpPr>
        <p:spPr>
          <a:xfrm>
            <a:off x="3696401" y="5357339"/>
            <a:ext cx="1274981" cy="500063"/>
          </a:xfrm>
          <a:prstGeom prst="rect">
            <a:avLst/>
          </a:prstGeom>
          <a:noFill/>
          <a:ln>
            <a:noFill/>
          </a:ln>
        </p:spPr>
        <p:txBody>
          <a:bodyPr spcFirstLastPara="1" wrap="square" lIns="0" tIns="0" rIns="0" bIns="0" anchor="ctr" anchorCtr="0">
            <a:noAutofit/>
          </a:bodyPr>
          <a:lstStyle/>
          <a:p>
            <a:pPr marL="0" marR="0" lvl="0" indent="0" algn="l" rtl="0">
              <a:lnSpc>
                <a:spcPct val="150300"/>
              </a:lnSpc>
              <a:spcBef>
                <a:spcPts val="0"/>
              </a:spcBef>
              <a:spcAft>
                <a:spcPts val="0"/>
              </a:spcAft>
              <a:buClr>
                <a:srgbClr val="000000"/>
              </a:buClr>
              <a:buSzPts val="1500"/>
              <a:buFont typeface="Arial"/>
              <a:buNone/>
            </a:pPr>
            <a:r>
              <a:rPr lang="en-GB" sz="1500" b="1" i="0" u="none" strike="noStrike" cap="none">
                <a:solidFill>
                  <a:srgbClr val="171923"/>
                </a:solidFill>
                <a:latin typeface="Arial"/>
                <a:ea typeface="Arial"/>
                <a:cs typeface="Arial"/>
                <a:sym typeface="Arial"/>
              </a:rPr>
              <a:t>17,563</a:t>
            </a:r>
            <a:r>
              <a:rPr lang="en-GB" sz="1200" b="0" i="0" u="none" strike="noStrike" cap="none">
                <a:solidFill>
                  <a:srgbClr val="171923"/>
                </a:solidFill>
                <a:latin typeface="Arial"/>
                <a:ea typeface="Arial"/>
                <a:cs typeface="Arial"/>
                <a:sym typeface="Arial"/>
              </a:rPr>
              <a:t> </a:t>
            </a:r>
            <a:br>
              <a:rPr lang="en-GB" sz="1200" b="0" i="0" u="none" strike="noStrike" cap="none">
                <a:solidFill>
                  <a:srgbClr val="171923"/>
                </a:solidFill>
                <a:latin typeface="Arial"/>
                <a:ea typeface="Arial"/>
                <a:cs typeface="Arial"/>
                <a:sym typeface="Arial"/>
              </a:rPr>
            </a:br>
            <a:r>
              <a:rPr lang="en-GB" sz="1200" b="0" i="0" u="none" strike="noStrike" cap="none">
                <a:solidFill>
                  <a:srgbClr val="171923"/>
                </a:solidFill>
                <a:latin typeface="Arial"/>
                <a:ea typeface="Arial"/>
                <a:cs typeface="Arial"/>
                <a:sym typeface="Arial"/>
              </a:rPr>
              <a:t>Human diseases</a:t>
            </a:r>
            <a:endParaRPr sz="1200" b="0" i="0" u="none" strike="noStrike" cap="none">
              <a:solidFill>
                <a:schemeClr val="dk1"/>
              </a:solidFill>
              <a:latin typeface="Arial"/>
              <a:ea typeface="Arial"/>
              <a:cs typeface="Arial"/>
              <a:sym typeface="Arial"/>
            </a:endParaRPr>
          </a:p>
        </p:txBody>
      </p:sp>
      <p:sp>
        <p:nvSpPr>
          <p:cNvPr id="412" name="Google Shape;412;p30"/>
          <p:cNvSpPr/>
          <p:nvPr/>
        </p:nvSpPr>
        <p:spPr>
          <a:xfrm>
            <a:off x="6286261" y="5357340"/>
            <a:ext cx="1314266" cy="609600"/>
          </a:xfrm>
          <a:prstGeom prst="rect">
            <a:avLst/>
          </a:prstGeom>
          <a:noFill/>
          <a:ln>
            <a:noFill/>
          </a:ln>
        </p:spPr>
        <p:txBody>
          <a:bodyPr spcFirstLastPara="1" wrap="square" lIns="0" tIns="0" rIns="0" bIns="0" anchor="t" anchorCtr="0">
            <a:noAutofit/>
          </a:bodyPr>
          <a:lstStyle/>
          <a:p>
            <a:pPr marL="0" marR="0" lvl="0" indent="0" algn="ctr" rtl="0">
              <a:lnSpc>
                <a:spcPct val="200125"/>
              </a:lnSpc>
              <a:spcBef>
                <a:spcPts val="0"/>
              </a:spcBef>
              <a:spcAft>
                <a:spcPts val="0"/>
              </a:spcAft>
              <a:buClr>
                <a:srgbClr val="000000"/>
              </a:buClr>
              <a:buSzPts val="1200"/>
              <a:buFont typeface="Arial"/>
              <a:buNone/>
            </a:pPr>
            <a:r>
              <a:rPr lang="en-GB" sz="1200" b="0" i="0" u="none" strike="noStrike" cap="none">
                <a:solidFill>
                  <a:srgbClr val="718096"/>
                </a:solidFill>
                <a:latin typeface="Inter"/>
                <a:ea typeface="Inter"/>
                <a:cs typeface="Inter"/>
                <a:sym typeface="Inter"/>
              </a:rPr>
              <a:t>Decreases Ubiquitinatio</a:t>
            </a:r>
            <a:endParaRPr sz="1200" b="0" i="0" u="none" strike="noStrike" cap="none">
              <a:solidFill>
                <a:schemeClr val="dk1"/>
              </a:solidFill>
              <a:latin typeface="Arial"/>
              <a:ea typeface="Arial"/>
              <a:cs typeface="Arial"/>
              <a:sym typeface="Arial"/>
            </a:endParaRPr>
          </a:p>
        </p:txBody>
      </p:sp>
      <p:sp>
        <p:nvSpPr>
          <p:cNvPr id="413" name="Google Shape;413;p30"/>
          <p:cNvSpPr/>
          <p:nvPr/>
        </p:nvSpPr>
        <p:spPr>
          <a:xfrm>
            <a:off x="5795680" y="5966940"/>
            <a:ext cx="3976130" cy="476250"/>
          </a:xfrm>
          <a:prstGeom prst="rect">
            <a:avLst/>
          </a:prstGeom>
          <a:noFill/>
          <a:ln>
            <a:noFill/>
          </a:ln>
        </p:spPr>
        <p:txBody>
          <a:bodyPr spcFirstLastPara="1" wrap="square" lIns="0" tIns="0" rIns="0" bIns="0" anchor="t" anchorCtr="0">
            <a:noAutofit/>
          </a:bodyPr>
          <a:lstStyle/>
          <a:p>
            <a:pPr marL="0" marR="0" lvl="0" indent="0" algn="ctr" rtl="0">
              <a:lnSpc>
                <a:spcPct val="143614"/>
              </a:lnSpc>
              <a:spcBef>
                <a:spcPts val="0"/>
              </a:spcBef>
              <a:spcAft>
                <a:spcPts val="0"/>
              </a:spcAft>
              <a:buClr>
                <a:srgbClr val="000000"/>
              </a:buClr>
              <a:buSzPts val="1300"/>
              <a:buFont typeface="Arial"/>
              <a:buNone/>
            </a:pPr>
            <a:r>
              <a:rPr lang="en-GB" sz="1300" b="0" i="0" u="none" strike="noStrike" cap="none">
                <a:solidFill>
                  <a:srgbClr val="2D3748"/>
                </a:solidFill>
                <a:latin typeface="Arial"/>
                <a:ea typeface="Arial"/>
                <a:cs typeface="Arial"/>
                <a:sym typeface="Arial"/>
              </a:rPr>
              <a:t>“Degradation of androgen r</a:t>
            </a:r>
            <a:r>
              <a:rPr lang="en-GB" sz="1300" b="1" i="0" u="none" strike="noStrike" cap="none">
                <a:solidFill>
                  <a:srgbClr val="2D3748"/>
                </a:solidFill>
                <a:latin typeface="Arial"/>
                <a:ea typeface="Arial"/>
                <a:cs typeface="Arial"/>
                <a:sym typeface="Arial"/>
              </a:rPr>
              <a:t>eceptor by Mdm2-mediated ubiquitylation</a:t>
            </a:r>
            <a:r>
              <a:rPr lang="en-GB" sz="1300" b="0" i="0" u="none" strike="noStrike" cap="none">
                <a:solidFill>
                  <a:srgbClr val="2D3748"/>
                </a:solidFill>
                <a:latin typeface="Arial"/>
                <a:ea typeface="Arial"/>
                <a:cs typeface="Arial"/>
                <a:sym typeface="Arial"/>
              </a:rPr>
              <a:t> in </a:t>
            </a:r>
            <a:r>
              <a:rPr lang="en-GB" sz="1300" b="1" i="0" u="none" strike="noStrike" cap="none">
                <a:solidFill>
                  <a:srgbClr val="2D3748"/>
                </a:solidFill>
                <a:latin typeface="Arial"/>
                <a:ea typeface="Arial"/>
                <a:cs typeface="Arial"/>
                <a:sym typeface="Arial"/>
              </a:rPr>
              <a:t>prostate stromal cells</a:t>
            </a:r>
            <a:r>
              <a:rPr lang="en-GB" sz="1300" b="0" i="0" u="none" strike="noStrike" cap="none">
                <a:solidFill>
                  <a:srgbClr val="2D3748"/>
                </a:solidFill>
                <a:latin typeface="Arial"/>
                <a:ea typeface="Arial"/>
                <a:cs typeface="Arial"/>
                <a:sym typeface="Arial"/>
              </a:rPr>
              <a:t>.”</a:t>
            </a:r>
            <a:endParaRPr sz="1300" b="0" i="0" u="none" strike="noStrike" cap="none">
              <a:solidFill>
                <a:schemeClr val="dk1"/>
              </a:solidFill>
              <a:latin typeface="Arial"/>
              <a:ea typeface="Arial"/>
              <a:cs typeface="Arial"/>
              <a:sym typeface="Arial"/>
            </a:endParaRPr>
          </a:p>
        </p:txBody>
      </p:sp>
      <p:pic>
        <p:nvPicPr>
          <p:cNvPr id="414" name="Google Shape;414;p30" descr="preencoded.png"/>
          <p:cNvPicPr preferRelativeResize="0"/>
          <p:nvPr/>
        </p:nvPicPr>
        <p:blipFill rotWithShape="1">
          <a:blip r:embed="rId3">
            <a:alphaModFix/>
          </a:blip>
          <a:srcRect/>
          <a:stretch/>
        </p:blipFill>
        <p:spPr>
          <a:xfrm>
            <a:off x="4572000" y="714745"/>
            <a:ext cx="4571359" cy="3445912"/>
          </a:xfrm>
          <a:prstGeom prst="rect">
            <a:avLst/>
          </a:prstGeom>
          <a:noFill/>
          <a:ln>
            <a:noFill/>
          </a:ln>
        </p:spPr>
      </p:pic>
      <p:sp>
        <p:nvSpPr>
          <p:cNvPr id="415" name="Google Shape;415;p30"/>
          <p:cNvSpPr txBox="1">
            <a:spLocks noGrp="1"/>
          </p:cNvSpPr>
          <p:nvPr>
            <p:ph type="body" idx="1"/>
          </p:nvPr>
        </p:nvSpPr>
        <p:spPr>
          <a:xfrm>
            <a:off x="256818" y="714745"/>
            <a:ext cx="3907633" cy="4184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16" name="Google Shape;416;p30"/>
          <p:cNvSpPr txBox="1">
            <a:spLocks noGrp="1"/>
          </p:cNvSpPr>
          <p:nvPr>
            <p:ph type="body" idx="2"/>
          </p:nvPr>
        </p:nvSpPr>
        <p:spPr>
          <a:xfrm>
            <a:off x="256817" y="1661800"/>
            <a:ext cx="3907633" cy="4184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17" name="Google Shape;417;p30"/>
          <p:cNvSpPr txBox="1">
            <a:spLocks noGrp="1"/>
          </p:cNvSpPr>
          <p:nvPr>
            <p:ph type="body" idx="3"/>
          </p:nvPr>
        </p:nvSpPr>
        <p:spPr>
          <a:xfrm>
            <a:off x="256815" y="2599425"/>
            <a:ext cx="3907633" cy="4184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18" name="Google Shape;418;p30"/>
          <p:cNvSpPr txBox="1">
            <a:spLocks noGrp="1"/>
          </p:cNvSpPr>
          <p:nvPr>
            <p:ph type="body" idx="4"/>
          </p:nvPr>
        </p:nvSpPr>
        <p:spPr>
          <a:xfrm>
            <a:off x="256815" y="3546479"/>
            <a:ext cx="3907633" cy="4184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19" name="Google Shape;419;p30"/>
          <p:cNvSpPr txBox="1">
            <a:spLocks noGrp="1"/>
          </p:cNvSpPr>
          <p:nvPr>
            <p:ph type="body" idx="5"/>
          </p:nvPr>
        </p:nvSpPr>
        <p:spPr>
          <a:xfrm>
            <a:off x="256815" y="1152383"/>
            <a:ext cx="3907632" cy="2806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1300"/>
              <a:buFont typeface="Arial"/>
              <a:buNone/>
              <a:defRPr sz="13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20" name="Google Shape;420;p30"/>
          <p:cNvSpPr txBox="1">
            <a:spLocks noGrp="1"/>
          </p:cNvSpPr>
          <p:nvPr>
            <p:ph type="body" idx="6"/>
          </p:nvPr>
        </p:nvSpPr>
        <p:spPr>
          <a:xfrm>
            <a:off x="256816" y="2100804"/>
            <a:ext cx="3907633" cy="2806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1300"/>
              <a:buFont typeface="Arial"/>
              <a:buNone/>
              <a:defRPr sz="13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21" name="Google Shape;421;p30"/>
          <p:cNvSpPr txBox="1">
            <a:spLocks noGrp="1"/>
          </p:cNvSpPr>
          <p:nvPr>
            <p:ph type="body" idx="7"/>
          </p:nvPr>
        </p:nvSpPr>
        <p:spPr>
          <a:xfrm>
            <a:off x="256813" y="3039460"/>
            <a:ext cx="3907632" cy="2806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1300"/>
              <a:buFont typeface="Arial"/>
              <a:buNone/>
              <a:defRPr sz="13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22" name="Google Shape;422;p30"/>
          <p:cNvSpPr txBox="1">
            <a:spLocks noGrp="1"/>
          </p:cNvSpPr>
          <p:nvPr>
            <p:ph type="body" idx="8"/>
          </p:nvPr>
        </p:nvSpPr>
        <p:spPr>
          <a:xfrm>
            <a:off x="256813" y="3988944"/>
            <a:ext cx="3907632" cy="28064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883FA"/>
              </a:buClr>
              <a:buSzPts val="1300"/>
              <a:buFont typeface="Arial"/>
              <a:buNone/>
              <a:defRPr sz="1300" b="0" i="0" u="none" strike="noStrike" cap="none">
                <a:solidFill>
                  <a:srgbClr val="0883FA"/>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23" name="Google Shape;423;p30"/>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4"/>
        <p:cNvGrpSpPr/>
        <p:nvPr/>
      </p:nvGrpSpPr>
      <p:grpSpPr>
        <a:xfrm>
          <a:off x="0" y="0"/>
          <a:ext cx="0" cy="0"/>
          <a:chOff x="0" y="0"/>
          <a:chExt cx="0" cy="0"/>
        </a:xfrm>
      </p:grpSpPr>
      <p:sp>
        <p:nvSpPr>
          <p:cNvPr id="425" name="Google Shape;425;p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426" name="Google Shape;426;p3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427" name="Google Shape;427;p3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8"/>
        <p:cNvGrpSpPr/>
        <p:nvPr/>
      </p:nvGrpSpPr>
      <p:grpSpPr>
        <a:xfrm>
          <a:off x="0" y="0"/>
          <a:ext cx="0" cy="0"/>
          <a:chOff x="0" y="0"/>
          <a:chExt cx="0" cy="0"/>
        </a:xfrm>
      </p:grpSpPr>
      <p:sp>
        <p:nvSpPr>
          <p:cNvPr id="429" name="Google Shape;429;p32"/>
          <p:cNvSpPr txBox="1">
            <a:spLocks noGrp="1"/>
          </p:cNvSpPr>
          <p:nvPr>
            <p:ph type="title"/>
          </p:nvPr>
        </p:nvSpPr>
        <p:spPr>
          <a:xfrm>
            <a:off x="335186" y="363474"/>
            <a:ext cx="8472000" cy="637800"/>
          </a:xfrm>
          <a:prstGeom prst="rect">
            <a:avLst/>
          </a:prstGeom>
          <a:noFill/>
          <a:ln>
            <a:noFill/>
          </a:ln>
        </p:spPr>
        <p:txBody>
          <a:bodyPr spcFirstLastPara="1" wrap="square" lIns="0" tIns="34275" rIns="0" bIns="34275" anchor="t" anchorCtr="0">
            <a:noAutofit/>
          </a:bodyPr>
          <a:lstStyle>
            <a:lvl1pPr marR="0" lvl="0" algn="l" rtl="0">
              <a:lnSpc>
                <a:spcPct val="85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30"/>
        <p:cNvGrpSpPr/>
        <p:nvPr/>
      </p:nvGrpSpPr>
      <p:grpSpPr>
        <a:xfrm>
          <a:off x="0" y="0"/>
          <a:ext cx="0" cy="0"/>
          <a:chOff x="0" y="0"/>
          <a:chExt cx="0" cy="0"/>
        </a:xfrm>
      </p:grpSpPr>
      <p:sp>
        <p:nvSpPr>
          <p:cNvPr id="431" name="Google Shape;431;p33"/>
          <p:cNvSpPr txBox="1">
            <a:spLocks noGrp="1"/>
          </p:cNvSpPr>
          <p:nvPr>
            <p:ph type="body" idx="1"/>
          </p:nvPr>
        </p:nvSpPr>
        <p:spPr>
          <a:xfrm>
            <a:off x="370114" y="601162"/>
            <a:ext cx="8388000" cy="726900"/>
          </a:xfrm>
          <a:prstGeom prst="rect">
            <a:avLst/>
          </a:prstGeom>
          <a:noFill/>
          <a:ln>
            <a:noFill/>
          </a:ln>
        </p:spPr>
        <p:txBody>
          <a:bodyPr spcFirstLastPara="1" wrap="square" lIns="34275" tIns="34275" rIns="34275" bIns="34275" anchor="t" anchorCtr="0">
            <a:normAutofit/>
          </a:bodyPr>
          <a:lstStyle>
            <a:lvl1pPr marL="457200" marR="0" lvl="0" indent="-228600" algn="l" rtl="0">
              <a:lnSpc>
                <a:spcPct val="90000"/>
              </a:lnSpc>
              <a:spcBef>
                <a:spcPts val="1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8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90000"/>
              </a:lnSpc>
              <a:spcBef>
                <a:spcPts val="2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90000"/>
              </a:lnSpc>
              <a:spcBef>
                <a:spcPts val="1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32" name="Google Shape;432;p33"/>
          <p:cNvSpPr txBox="1">
            <a:spLocks noGrp="1"/>
          </p:cNvSpPr>
          <p:nvPr>
            <p:ph type="title"/>
          </p:nvPr>
        </p:nvSpPr>
        <p:spPr>
          <a:xfrm>
            <a:off x="370114" y="249044"/>
            <a:ext cx="8388000" cy="3522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3"/>
              </a:buClr>
              <a:buSzPts val="2000"/>
              <a:buFont typeface="Arial"/>
              <a:buChar char="●"/>
              <a:defRPr sz="1400" b="0" i="0" u="none" strike="noStrike" cap="none">
                <a:solidFill>
                  <a:schemeClr val="accent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3" name="Google Shape;433;p33"/>
          <p:cNvSpPr txBox="1">
            <a:spLocks noGrp="1"/>
          </p:cNvSpPr>
          <p:nvPr>
            <p:ph type="body" idx="2"/>
          </p:nvPr>
        </p:nvSpPr>
        <p:spPr>
          <a:xfrm>
            <a:off x="370800" y="1371602"/>
            <a:ext cx="8388000" cy="3338400"/>
          </a:xfrm>
          <a:prstGeom prst="rect">
            <a:avLst/>
          </a:prstGeom>
          <a:noFill/>
          <a:ln>
            <a:noFill/>
          </a:ln>
        </p:spPr>
        <p:txBody>
          <a:bodyPr spcFirstLastPara="1" wrap="square" lIns="34275" tIns="34275" rIns="34275" bIns="34275" anchor="t" anchorCtr="0">
            <a:noAutofit/>
          </a:bodyPr>
          <a:lstStyle>
            <a:lvl1pPr marL="457200" marR="0" lvl="0" indent="-279400" algn="l" rtl="0">
              <a:lnSpc>
                <a:spcPct val="90000"/>
              </a:lnSpc>
              <a:spcBef>
                <a:spcPts val="1500"/>
              </a:spcBef>
              <a:spcAft>
                <a:spcPts val="0"/>
              </a:spcAft>
              <a:buClr>
                <a:srgbClr val="00A1DE"/>
              </a:buClr>
              <a:buSzPts val="800"/>
              <a:buFont typeface="Arial"/>
              <a:buChar char="●"/>
              <a:defRPr sz="1400" b="0" i="0" u="none" strike="noStrike" cap="none">
                <a:solidFill>
                  <a:srgbClr val="000000"/>
                </a:solidFill>
                <a:latin typeface="Calibri"/>
                <a:ea typeface="Calibri"/>
                <a:cs typeface="Calibri"/>
                <a:sym typeface="Calibri"/>
              </a:defRPr>
            </a:lvl1pPr>
            <a:lvl2pPr marL="914400" marR="0" lvl="1" indent="-273050" algn="l" rtl="0">
              <a:lnSpc>
                <a:spcPct val="90000"/>
              </a:lnSpc>
              <a:spcBef>
                <a:spcPts val="800"/>
              </a:spcBef>
              <a:spcAft>
                <a:spcPts val="0"/>
              </a:spcAft>
              <a:buClr>
                <a:srgbClr val="00A1DE"/>
              </a:buClr>
              <a:buSzPts val="700"/>
              <a:buFont typeface="Arial"/>
              <a:buChar char="○"/>
              <a:defRPr sz="1400" b="0" i="0" u="none" strike="noStrike" cap="none">
                <a:solidFill>
                  <a:srgbClr val="000000"/>
                </a:solidFill>
                <a:latin typeface="Calibri"/>
                <a:ea typeface="Calibri"/>
                <a:cs typeface="Calibri"/>
                <a:sym typeface="Calibri"/>
              </a:defRPr>
            </a:lvl2pPr>
            <a:lvl3pPr marL="1371600" marR="0" lvl="2" indent="-266700" algn="l" rtl="0">
              <a:lnSpc>
                <a:spcPct val="90000"/>
              </a:lnSpc>
              <a:spcBef>
                <a:spcPts val="400"/>
              </a:spcBef>
              <a:spcAft>
                <a:spcPts val="0"/>
              </a:spcAft>
              <a:buClr>
                <a:srgbClr val="00A1DE"/>
              </a:buClr>
              <a:buSzPts val="600"/>
              <a:buFont typeface="Arial"/>
              <a:buChar char="■"/>
              <a:defRPr sz="1400" b="0" i="0" u="none" strike="noStrike" cap="none">
                <a:solidFill>
                  <a:srgbClr val="000000"/>
                </a:solidFill>
                <a:latin typeface="Calibri"/>
                <a:ea typeface="Calibri"/>
                <a:cs typeface="Calibri"/>
                <a:sym typeface="Calibri"/>
              </a:defRPr>
            </a:lvl3pPr>
            <a:lvl4pPr marL="1828800" marR="0" lvl="3" indent="-260350" algn="l" rtl="0">
              <a:lnSpc>
                <a:spcPct val="90000"/>
              </a:lnSpc>
              <a:spcBef>
                <a:spcPts val="200"/>
              </a:spcBef>
              <a:spcAft>
                <a:spcPts val="0"/>
              </a:spcAft>
              <a:buClr>
                <a:srgbClr val="00A1DE"/>
              </a:buClr>
              <a:buSzPts val="500"/>
              <a:buFont typeface="Arial"/>
              <a:buChar char="●"/>
              <a:defRPr sz="1400" b="0" i="0" u="none" strike="noStrike" cap="none">
                <a:solidFill>
                  <a:srgbClr val="000000"/>
                </a:solidFill>
                <a:latin typeface="Calibri"/>
                <a:ea typeface="Calibri"/>
                <a:cs typeface="Calibri"/>
                <a:sym typeface="Calibri"/>
              </a:defRPr>
            </a:lvl4pPr>
            <a:lvl5pPr marL="2286000" marR="0" lvl="4" indent="-260350" algn="l" rtl="0">
              <a:lnSpc>
                <a:spcPct val="90000"/>
              </a:lnSpc>
              <a:spcBef>
                <a:spcPts val="100"/>
              </a:spcBef>
              <a:spcAft>
                <a:spcPts val="0"/>
              </a:spcAft>
              <a:buClr>
                <a:srgbClr val="00A1DE"/>
              </a:buClr>
              <a:buSzPts val="500"/>
              <a:buFont typeface="Arial"/>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Bullets &amp; Photo" type="tx">
  <p:cSld name="TITLE_AND_BODY">
    <p:spTree>
      <p:nvGrpSpPr>
        <p:cNvPr id="1" name="Shape 18"/>
        <p:cNvGrpSpPr/>
        <p:nvPr/>
      </p:nvGrpSpPr>
      <p:grpSpPr>
        <a:xfrm>
          <a:off x="0" y="0"/>
          <a:ext cx="0" cy="0"/>
          <a:chOff x="0" y="0"/>
          <a:chExt cx="0" cy="0"/>
        </a:xfrm>
      </p:grpSpPr>
      <p:sp>
        <p:nvSpPr>
          <p:cNvPr id="19" name="Google Shape;19;p5"/>
          <p:cNvSpPr>
            <a:spLocks noGrp="1"/>
          </p:cNvSpPr>
          <p:nvPr>
            <p:ph type="pic" idx="2"/>
          </p:nvPr>
        </p:nvSpPr>
        <p:spPr>
          <a:xfrm>
            <a:off x="4728273" y="1367775"/>
            <a:ext cx="3753987" cy="3318912"/>
          </a:xfrm>
          <a:prstGeom prst="rect">
            <a:avLst/>
          </a:prstGeom>
          <a:noFill/>
          <a:ln>
            <a:noFill/>
          </a:ln>
        </p:spPr>
      </p:sp>
      <p:sp>
        <p:nvSpPr>
          <p:cNvPr id="20" name="Google Shape;20;p5"/>
          <p:cNvSpPr txBox="1">
            <a:spLocks noGrp="1"/>
          </p:cNvSpPr>
          <p:nvPr>
            <p:ph type="title"/>
          </p:nvPr>
        </p:nvSpPr>
        <p:spPr>
          <a:xfrm>
            <a:off x="670359" y="134096"/>
            <a:ext cx="7811956" cy="1139813"/>
          </a:xfrm>
          <a:prstGeom prst="rect">
            <a:avLst/>
          </a:prstGeom>
          <a:noFill/>
          <a:ln>
            <a:noFill/>
          </a:ln>
        </p:spPr>
        <p:txBody>
          <a:bodyPr spcFirstLastPara="1" wrap="square" lIns="36100" tIns="36100" rIns="36100" bIns="36100" anchor="ctr" anchorCtr="0">
            <a:noAutofit/>
          </a:bodyPr>
          <a:lstStyle>
            <a:lvl1pPr marR="0" lvl="0" algn="l" rtl="0">
              <a:lnSpc>
                <a:spcPct val="100000"/>
              </a:lnSpc>
              <a:spcBef>
                <a:spcPts val="0"/>
              </a:spcBef>
              <a:spcAft>
                <a:spcPts val="0"/>
              </a:spcAft>
              <a:buSzPts val="1400"/>
              <a:buNone/>
              <a:defRPr sz="2542" b="1" i="0" u="none" strike="noStrike" cap="none">
                <a:solidFill>
                  <a:srgbClr val="216EE6"/>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Google Shape;21;p5"/>
          <p:cNvSpPr txBox="1">
            <a:spLocks noGrp="1"/>
          </p:cNvSpPr>
          <p:nvPr>
            <p:ph type="body" idx="1"/>
          </p:nvPr>
        </p:nvSpPr>
        <p:spPr>
          <a:xfrm>
            <a:off x="670359" y="1367775"/>
            <a:ext cx="3753989" cy="3318912"/>
          </a:xfrm>
          <a:prstGeom prst="rect">
            <a:avLst/>
          </a:prstGeom>
          <a:noFill/>
          <a:ln>
            <a:noFill/>
          </a:ln>
        </p:spPr>
        <p:txBody>
          <a:bodyPr spcFirstLastPara="1" wrap="square" lIns="36100" tIns="36100" rIns="36100" bIns="36100" anchor="ctr" anchorCtr="0">
            <a:noAutofit/>
          </a:bodyPr>
          <a:lstStyle>
            <a:lvl1pPr marL="457200" marR="0" lvl="0" indent="-228600" algn="l" rtl="0">
              <a:lnSpc>
                <a:spcPct val="225000"/>
              </a:lnSpc>
              <a:spcBef>
                <a:spcPts val="0"/>
              </a:spcBef>
              <a:spcAft>
                <a:spcPts val="0"/>
              </a:spcAft>
              <a:buSzPts val="1400"/>
              <a:buNone/>
              <a:defRPr sz="999" b="0" i="0" u="none" strike="noStrike" cap="none">
                <a:solidFill>
                  <a:srgbClr val="545454"/>
                </a:solidFill>
                <a:latin typeface="Open Sans"/>
                <a:ea typeface="Open Sans"/>
                <a:cs typeface="Open Sans"/>
                <a:sym typeface="Open Sans"/>
              </a:defRPr>
            </a:lvl1pPr>
            <a:lvl2pPr marL="914400" marR="0" lvl="1" indent="-228600" algn="l" rtl="0">
              <a:lnSpc>
                <a:spcPct val="225000"/>
              </a:lnSpc>
              <a:spcBef>
                <a:spcPts val="0"/>
              </a:spcBef>
              <a:spcAft>
                <a:spcPts val="0"/>
              </a:spcAft>
              <a:buSzPts val="1400"/>
              <a:buNone/>
              <a:defRPr sz="999" b="0" i="0" u="none" strike="noStrike" cap="none">
                <a:solidFill>
                  <a:srgbClr val="545454"/>
                </a:solidFill>
                <a:latin typeface="Open Sans"/>
                <a:ea typeface="Open Sans"/>
                <a:cs typeface="Open Sans"/>
                <a:sym typeface="Open Sans"/>
              </a:defRPr>
            </a:lvl2pPr>
            <a:lvl3pPr marL="1371600" marR="0" lvl="2" indent="-228600" algn="l" rtl="0">
              <a:lnSpc>
                <a:spcPct val="225000"/>
              </a:lnSpc>
              <a:spcBef>
                <a:spcPts val="0"/>
              </a:spcBef>
              <a:spcAft>
                <a:spcPts val="0"/>
              </a:spcAft>
              <a:buSzPts val="1400"/>
              <a:buNone/>
              <a:defRPr sz="999" b="0" i="0" u="none" strike="noStrike" cap="none">
                <a:solidFill>
                  <a:srgbClr val="545454"/>
                </a:solidFill>
                <a:latin typeface="Open Sans"/>
                <a:ea typeface="Open Sans"/>
                <a:cs typeface="Open Sans"/>
                <a:sym typeface="Open Sans"/>
              </a:defRPr>
            </a:lvl3pPr>
            <a:lvl4pPr marL="1828800" marR="0" lvl="3" indent="-228600" algn="l" rtl="0">
              <a:lnSpc>
                <a:spcPct val="225000"/>
              </a:lnSpc>
              <a:spcBef>
                <a:spcPts val="0"/>
              </a:spcBef>
              <a:spcAft>
                <a:spcPts val="0"/>
              </a:spcAft>
              <a:buSzPts val="1400"/>
              <a:buNone/>
              <a:defRPr sz="999" b="0" i="0" u="none" strike="noStrike" cap="none">
                <a:solidFill>
                  <a:srgbClr val="545454"/>
                </a:solidFill>
                <a:latin typeface="Open Sans"/>
                <a:ea typeface="Open Sans"/>
                <a:cs typeface="Open Sans"/>
                <a:sym typeface="Open Sans"/>
              </a:defRPr>
            </a:lvl4pPr>
            <a:lvl5pPr marL="2286000" marR="0" lvl="4" indent="-228600" algn="l" rtl="0">
              <a:lnSpc>
                <a:spcPct val="225000"/>
              </a:lnSpc>
              <a:spcBef>
                <a:spcPts val="0"/>
              </a:spcBef>
              <a:spcAft>
                <a:spcPts val="0"/>
              </a:spcAft>
              <a:buSzPts val="1400"/>
              <a:buNone/>
              <a:defRPr sz="999" b="0" i="0" u="none" strike="noStrike" cap="none">
                <a:solidFill>
                  <a:srgbClr val="545454"/>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 name="Google Shape;22;p5"/>
          <p:cNvSpPr txBox="1">
            <a:spLocks noGrp="1"/>
          </p:cNvSpPr>
          <p:nvPr>
            <p:ph type="sldNum" idx="12"/>
          </p:nvPr>
        </p:nvSpPr>
        <p:spPr>
          <a:xfrm>
            <a:off x="4464833" y="4907894"/>
            <a:ext cx="218170" cy="199803"/>
          </a:xfrm>
          <a:prstGeom prst="rect">
            <a:avLst/>
          </a:prstGeom>
          <a:noFill/>
          <a:ln>
            <a:noFill/>
          </a:ln>
        </p:spPr>
        <p:txBody>
          <a:bodyPr spcFirstLastPara="1" wrap="square" lIns="36100" tIns="36100" rIns="36100" bIns="36100" anchor="t" anchorCtr="0">
            <a:noAutofit/>
          </a:bodyPr>
          <a:lstStyle>
            <a:lvl1pPr marL="0" lvl="0" indent="0" algn="ctr">
              <a:lnSpc>
                <a:spcPct val="100000"/>
              </a:lnSpc>
              <a:spcBef>
                <a:spcPts val="0"/>
              </a:spcBef>
              <a:spcAft>
                <a:spcPts val="0"/>
              </a:spcAft>
              <a:buSzPts val="900"/>
              <a:buNone/>
              <a:defRPr>
                <a:solidFill>
                  <a:srgbClr val="000000"/>
                </a:solidFill>
              </a:defRPr>
            </a:lvl1pPr>
            <a:lvl2pPr marL="0" lvl="1" indent="0" algn="ctr">
              <a:lnSpc>
                <a:spcPct val="100000"/>
              </a:lnSpc>
              <a:spcBef>
                <a:spcPts val="0"/>
              </a:spcBef>
              <a:spcAft>
                <a:spcPts val="0"/>
              </a:spcAft>
              <a:buSzPts val="900"/>
              <a:buNone/>
              <a:defRPr>
                <a:solidFill>
                  <a:srgbClr val="000000"/>
                </a:solidFill>
              </a:defRPr>
            </a:lvl2pPr>
            <a:lvl3pPr marL="0" lvl="2" indent="0" algn="ctr">
              <a:lnSpc>
                <a:spcPct val="100000"/>
              </a:lnSpc>
              <a:spcBef>
                <a:spcPts val="0"/>
              </a:spcBef>
              <a:spcAft>
                <a:spcPts val="0"/>
              </a:spcAft>
              <a:buSzPts val="900"/>
              <a:buNone/>
              <a:defRPr>
                <a:solidFill>
                  <a:srgbClr val="000000"/>
                </a:solidFill>
              </a:defRPr>
            </a:lvl3pPr>
            <a:lvl4pPr marL="0" lvl="3" indent="0" algn="ctr">
              <a:lnSpc>
                <a:spcPct val="100000"/>
              </a:lnSpc>
              <a:spcBef>
                <a:spcPts val="0"/>
              </a:spcBef>
              <a:spcAft>
                <a:spcPts val="0"/>
              </a:spcAft>
              <a:buSzPts val="900"/>
              <a:buNone/>
              <a:defRPr>
                <a:solidFill>
                  <a:srgbClr val="000000"/>
                </a:solidFill>
              </a:defRPr>
            </a:lvl4pPr>
            <a:lvl5pPr marL="0" lvl="4" indent="0" algn="ctr">
              <a:lnSpc>
                <a:spcPct val="100000"/>
              </a:lnSpc>
              <a:spcBef>
                <a:spcPts val="0"/>
              </a:spcBef>
              <a:spcAft>
                <a:spcPts val="0"/>
              </a:spcAft>
              <a:buSzPts val="900"/>
              <a:buNone/>
              <a:defRPr>
                <a:solidFill>
                  <a:srgbClr val="000000"/>
                </a:solidFill>
              </a:defRPr>
            </a:lvl5pPr>
            <a:lvl6pPr marL="0" lvl="5" indent="0" algn="ctr">
              <a:lnSpc>
                <a:spcPct val="100000"/>
              </a:lnSpc>
              <a:spcBef>
                <a:spcPts val="0"/>
              </a:spcBef>
              <a:spcAft>
                <a:spcPts val="0"/>
              </a:spcAft>
              <a:buSzPts val="900"/>
              <a:buNone/>
              <a:defRPr>
                <a:solidFill>
                  <a:srgbClr val="000000"/>
                </a:solidFill>
              </a:defRPr>
            </a:lvl6pPr>
            <a:lvl7pPr marL="0" lvl="6" indent="0" algn="ctr">
              <a:lnSpc>
                <a:spcPct val="100000"/>
              </a:lnSpc>
              <a:spcBef>
                <a:spcPts val="0"/>
              </a:spcBef>
              <a:spcAft>
                <a:spcPts val="0"/>
              </a:spcAft>
              <a:buSzPts val="900"/>
              <a:buNone/>
              <a:defRPr>
                <a:solidFill>
                  <a:srgbClr val="000000"/>
                </a:solidFill>
              </a:defRPr>
            </a:lvl7pPr>
            <a:lvl8pPr marL="0" lvl="7" indent="0" algn="ctr">
              <a:lnSpc>
                <a:spcPct val="100000"/>
              </a:lnSpc>
              <a:spcBef>
                <a:spcPts val="0"/>
              </a:spcBef>
              <a:spcAft>
                <a:spcPts val="0"/>
              </a:spcAft>
              <a:buSzPts val="900"/>
              <a:buNone/>
              <a:defRPr>
                <a:solidFill>
                  <a:srgbClr val="000000"/>
                </a:solidFill>
              </a:defRPr>
            </a:lvl8pPr>
            <a:lvl9pPr marL="0" lvl="8" indent="0" algn="ctr">
              <a:lnSpc>
                <a:spcPct val="100000"/>
              </a:lnSpc>
              <a:spcBef>
                <a:spcPts val="0"/>
              </a:spcBef>
              <a:spcAft>
                <a:spcPts val="0"/>
              </a:spcAft>
              <a:buSzPts val="900"/>
              <a:buNone/>
              <a:defRPr>
                <a:solidFill>
                  <a:srgbClr val="000000"/>
                </a:solidFill>
              </a:defRPr>
            </a:lvl9pPr>
          </a:lstStyle>
          <a:p>
            <a:pPr marL="0" lvl="0" indent="0" algn="ctr" rtl="0">
              <a:spcBef>
                <a:spcPts val="0"/>
              </a:spcBef>
              <a:spcAft>
                <a:spcPts val="0"/>
              </a:spcAft>
              <a:buNone/>
            </a:pPr>
            <a:fld id="{00000000-1234-1234-1234-123412341234}" type="slidenum">
              <a:rPr lang="en-GB"/>
              <a:t>‹#›</a:t>
            </a:fld>
            <a:endParaRPr sz="900" b="0" i="0" u="none" strike="noStrike" cap="none">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3"/>
        <p:cNvGrpSpPr/>
        <p:nvPr/>
      </p:nvGrpSpPr>
      <p:grpSpPr>
        <a:xfrm>
          <a:off x="0" y="0"/>
          <a:ext cx="0" cy="0"/>
          <a:chOff x="0" y="0"/>
          <a:chExt cx="0" cy="0"/>
        </a:xfrm>
      </p:grpSpPr>
      <p:sp>
        <p:nvSpPr>
          <p:cNvPr id="24" name="Google Shape;24;p6"/>
          <p:cNvSpPr txBox="1">
            <a:spLocks noGrp="1"/>
          </p:cNvSpPr>
          <p:nvPr>
            <p:ph type="sldNum" idx="12"/>
          </p:nvPr>
        </p:nvSpPr>
        <p:spPr>
          <a:xfrm>
            <a:off x="6217078" y="4593322"/>
            <a:ext cx="336000" cy="342000"/>
          </a:xfrm>
          <a:prstGeom prst="rect">
            <a:avLst/>
          </a:prstGeom>
          <a:noFill/>
          <a:ln>
            <a:noFill/>
          </a:ln>
        </p:spPr>
        <p:txBody>
          <a:bodyPr spcFirstLastPara="1" wrap="square" lIns="93175" tIns="93175" rIns="93175" bIns="93175" anchor="ctr" anchorCtr="0">
            <a:spAutoFit/>
          </a:bodyPr>
          <a:lstStyle>
            <a:lvl1pPr marL="0" marR="0" lvl="0"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Inter"/>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900">
              <a:solidFill>
                <a:srgbClr val="D9D9D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 Horizontal 2">
  <p:cSld name="TITLE_AND_BODY_3">
    <p:spTree>
      <p:nvGrpSpPr>
        <p:cNvPr id="1" name="Shape 25"/>
        <p:cNvGrpSpPr/>
        <p:nvPr/>
      </p:nvGrpSpPr>
      <p:grpSpPr>
        <a:xfrm>
          <a:off x="0" y="0"/>
          <a:ext cx="0" cy="0"/>
          <a:chOff x="0" y="0"/>
          <a:chExt cx="0" cy="0"/>
        </a:xfrm>
      </p:grpSpPr>
      <p:sp>
        <p:nvSpPr>
          <p:cNvPr id="26" name="Google Shape;26;p7"/>
          <p:cNvSpPr>
            <a:spLocks noGrp="1"/>
          </p:cNvSpPr>
          <p:nvPr>
            <p:ph type="pic" idx="2"/>
          </p:nvPr>
        </p:nvSpPr>
        <p:spPr>
          <a:xfrm>
            <a:off x="2000250" y="354955"/>
            <a:ext cx="5143500" cy="3114300"/>
          </a:xfrm>
          <a:prstGeom prst="rect">
            <a:avLst/>
          </a:prstGeom>
          <a:noFill/>
          <a:ln>
            <a:noFill/>
          </a:ln>
        </p:spPr>
      </p:sp>
      <p:sp>
        <p:nvSpPr>
          <p:cNvPr id="27" name="Google Shape;27;p7"/>
          <p:cNvSpPr txBox="1">
            <a:spLocks noGrp="1"/>
          </p:cNvSpPr>
          <p:nvPr>
            <p:ph type="title"/>
          </p:nvPr>
        </p:nvSpPr>
        <p:spPr>
          <a:xfrm>
            <a:off x="1812726" y="3542853"/>
            <a:ext cx="5518500" cy="750000"/>
          </a:xfrm>
          <a:prstGeom prst="rect">
            <a:avLst/>
          </a:prstGeom>
          <a:noFill/>
          <a:ln>
            <a:noFill/>
          </a:ln>
        </p:spPr>
        <p:txBody>
          <a:bodyPr spcFirstLastPara="1" wrap="square" lIns="71425" tIns="71425" rIns="71425" bIns="71425" anchor="b" anchorCtr="0">
            <a:normAutofit/>
          </a:bodyPr>
          <a:lstStyle>
            <a:lvl1pPr marR="0" lvl="0"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8" name="Google Shape;28;p7"/>
          <p:cNvSpPr txBox="1">
            <a:spLocks noGrp="1"/>
          </p:cNvSpPr>
          <p:nvPr>
            <p:ph type="body" idx="1"/>
          </p:nvPr>
        </p:nvSpPr>
        <p:spPr>
          <a:xfrm>
            <a:off x="1812726" y="4299644"/>
            <a:ext cx="5518500" cy="596100"/>
          </a:xfrm>
          <a:prstGeom prst="rect">
            <a:avLst/>
          </a:prstGeom>
          <a:noFill/>
          <a:ln>
            <a:noFill/>
          </a:ln>
        </p:spPr>
        <p:txBody>
          <a:bodyPr spcFirstLastPara="1" wrap="square" lIns="71425" tIns="71425" rIns="71425" bIns="71425" anchor="t" anchorCtr="0">
            <a:normAutofit/>
          </a:bodyPr>
          <a:lstStyle>
            <a:lvl1pPr marL="457200" marR="0" lvl="0" indent="-228600" algn="ctr" rtl="0">
              <a:lnSpc>
                <a:spcPct val="100000"/>
              </a:lnSpc>
              <a:spcBef>
                <a:spcPts val="0"/>
              </a:spcBef>
              <a:spcAft>
                <a:spcPts val="0"/>
              </a:spcAft>
              <a:buClr>
                <a:srgbClr val="000000"/>
              </a:buClr>
              <a:buSzPts val="1900"/>
              <a:buFont typeface="Helvetica Neue"/>
              <a:buNone/>
              <a:defRPr sz="19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1900"/>
              <a:buFont typeface="Helvetica Neue"/>
              <a:buNone/>
              <a:defRPr sz="19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1900"/>
              <a:buFont typeface="Helvetica Neue"/>
              <a:buNone/>
              <a:defRPr sz="19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1900"/>
              <a:buFont typeface="Helvetica Neue"/>
              <a:buNone/>
              <a:defRPr sz="19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1900"/>
              <a:buFont typeface="Helvetica Neue"/>
              <a:buNone/>
              <a:defRPr sz="1900" b="0" i="0" u="none" strike="noStrike" cap="none">
                <a:solidFill>
                  <a:srgbClr val="000000"/>
                </a:solidFill>
                <a:latin typeface="Arial"/>
                <a:ea typeface="Arial"/>
                <a:cs typeface="Arial"/>
                <a:sym typeface="Arial"/>
              </a:defRPr>
            </a:lvl5pPr>
            <a:lvl6pPr marL="2743200" marR="0" lvl="5" indent="-394335" algn="l" rtl="0">
              <a:lnSpc>
                <a:spcPct val="100000"/>
              </a:lnSpc>
              <a:spcBef>
                <a:spcPts val="2200"/>
              </a:spcBef>
              <a:spcAft>
                <a:spcPts val="0"/>
              </a:spcAft>
              <a:buClr>
                <a:srgbClr val="000000"/>
              </a:buClr>
              <a:buSzPts val="2610"/>
              <a:buFont typeface="Arial"/>
              <a:buChar char="■"/>
              <a:defRPr sz="1400" b="0" i="0" u="none" strike="noStrike" cap="none">
                <a:solidFill>
                  <a:srgbClr val="000000"/>
                </a:solidFill>
                <a:latin typeface="Arial"/>
                <a:ea typeface="Arial"/>
                <a:cs typeface="Arial"/>
                <a:sym typeface="Arial"/>
              </a:defRPr>
            </a:lvl6pPr>
            <a:lvl7pPr marL="3200400" marR="0" lvl="6" indent="-394335" algn="l" rtl="0">
              <a:lnSpc>
                <a:spcPct val="100000"/>
              </a:lnSpc>
              <a:spcBef>
                <a:spcPts val="2200"/>
              </a:spcBef>
              <a:spcAft>
                <a:spcPts val="0"/>
              </a:spcAft>
              <a:buClr>
                <a:srgbClr val="000000"/>
              </a:buClr>
              <a:buSzPts val="2610"/>
              <a:buFont typeface="Arial"/>
              <a:buChar char="●"/>
              <a:defRPr sz="1400" b="0" i="0" u="none" strike="noStrike" cap="none">
                <a:solidFill>
                  <a:srgbClr val="000000"/>
                </a:solidFill>
                <a:latin typeface="Arial"/>
                <a:ea typeface="Arial"/>
                <a:cs typeface="Arial"/>
                <a:sym typeface="Arial"/>
              </a:defRPr>
            </a:lvl7pPr>
            <a:lvl8pPr marL="3657600" marR="0" lvl="7" indent="-394334" algn="l" rtl="0">
              <a:lnSpc>
                <a:spcPct val="100000"/>
              </a:lnSpc>
              <a:spcBef>
                <a:spcPts val="2200"/>
              </a:spcBef>
              <a:spcAft>
                <a:spcPts val="0"/>
              </a:spcAft>
              <a:buClr>
                <a:srgbClr val="000000"/>
              </a:buClr>
              <a:buSzPts val="2610"/>
              <a:buFont typeface="Arial"/>
              <a:buChar char="○"/>
              <a:defRPr sz="1400" b="0" i="0" u="none" strike="noStrike" cap="none">
                <a:solidFill>
                  <a:srgbClr val="000000"/>
                </a:solidFill>
                <a:latin typeface="Arial"/>
                <a:ea typeface="Arial"/>
                <a:cs typeface="Arial"/>
                <a:sym typeface="Arial"/>
              </a:defRPr>
            </a:lvl8pPr>
            <a:lvl9pPr marL="4114800" marR="0" lvl="8" indent="-394334" algn="l" rtl="0">
              <a:lnSpc>
                <a:spcPct val="100000"/>
              </a:lnSpc>
              <a:spcBef>
                <a:spcPts val="2200"/>
              </a:spcBef>
              <a:spcAft>
                <a:spcPts val="0"/>
              </a:spcAft>
              <a:buClr>
                <a:srgbClr val="000000"/>
              </a:buClr>
              <a:buSzPts val="261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9" name="Google Shape;29;p7"/>
          <p:cNvSpPr txBox="1">
            <a:spLocks noGrp="1"/>
          </p:cNvSpPr>
          <p:nvPr>
            <p:ph type="sldNum" idx="12"/>
          </p:nvPr>
        </p:nvSpPr>
        <p:spPr>
          <a:xfrm>
            <a:off x="4435939" y="4902398"/>
            <a:ext cx="268500" cy="267300"/>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i="0" u="none" strike="noStrike" cap="none">
                <a:solidFill>
                  <a:srgbClr val="D9D9D9"/>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sz="900">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TITLE_AND_BODY 2">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2" name="Google Shape;32;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0">
  <p:cSld name="slide-0">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6" name="Google Shape;36;p9" descr="biorelate-logo-white@2x.png"/>
          <p:cNvPicPr preferRelativeResize="0"/>
          <p:nvPr/>
        </p:nvPicPr>
        <p:blipFill rotWithShape="1">
          <a:blip r:embed="rId3">
            <a:alphaModFix/>
          </a:blip>
          <a:srcRect/>
          <a:stretch/>
        </p:blipFill>
        <p:spPr>
          <a:xfrm>
            <a:off x="354338" y="2038400"/>
            <a:ext cx="2872506" cy="582763"/>
          </a:xfrm>
          <a:prstGeom prst="rect">
            <a:avLst/>
          </a:prstGeom>
          <a:noFill/>
          <a:ln>
            <a:noFill/>
          </a:ln>
        </p:spPr>
      </p:pic>
      <p:sp>
        <p:nvSpPr>
          <p:cNvPr id="37" name="Google Shape;37;p9"/>
          <p:cNvSpPr txBox="1">
            <a:spLocks noGrp="1"/>
          </p:cNvSpPr>
          <p:nvPr>
            <p:ph type="body" idx="1"/>
          </p:nvPr>
        </p:nvSpPr>
        <p:spPr>
          <a:xfrm>
            <a:off x="354338" y="2816750"/>
            <a:ext cx="8368143" cy="27384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D9D9D9"/>
              </a:buClr>
              <a:buSzPts val="1500"/>
              <a:buFont typeface="Arial"/>
              <a:buNone/>
              <a:defRPr sz="1500" b="0" i="0" u="none" strike="noStrike" cap="none">
                <a:solidFill>
                  <a:srgbClr val="D9D9D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1">
  <p:cSld name="slide-1">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0"/>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10"/>
          <p:cNvSpPr txBox="1">
            <a:spLocks noGrp="1"/>
          </p:cNvSpPr>
          <p:nvPr>
            <p:ph type="body" idx="1"/>
          </p:nvPr>
        </p:nvSpPr>
        <p:spPr>
          <a:xfrm>
            <a:off x="308171" y="2391809"/>
            <a:ext cx="8448876" cy="35988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6754415" y="4764896"/>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 name="Google Shape;7;p1"/>
          <p:cNvSpPr txBox="1"/>
          <p:nvPr/>
        </p:nvSpPr>
        <p:spPr>
          <a:xfrm>
            <a:off x="189162" y="4764895"/>
            <a:ext cx="683674" cy="219749"/>
          </a:xfrm>
          <a:prstGeom prst="rect">
            <a:avLst/>
          </a:prstGeom>
          <a:noFill/>
          <a:ln>
            <a:noFill/>
          </a:ln>
        </p:spPr>
        <p:txBody>
          <a:bodyPr spcFirstLastPara="1" wrap="square" lIns="68575" tIns="34275" rIns="68575" bIns="34275" anchor="t" anchorCtr="0">
            <a:noAutofit/>
          </a:bodyPr>
          <a:lstStyle/>
          <a:p>
            <a:pPr marL="76200" marR="0" lvl="0" indent="0" algn="l" rtl="0">
              <a:lnSpc>
                <a:spcPct val="115000"/>
              </a:lnSpc>
              <a:spcBef>
                <a:spcPts val="0"/>
              </a:spcBef>
              <a:spcAft>
                <a:spcPts val="0"/>
              </a:spcAft>
              <a:buClr>
                <a:srgbClr val="585858"/>
              </a:buClr>
              <a:buSzPts val="1500"/>
              <a:buFont typeface="Inter"/>
              <a:buNone/>
            </a:pPr>
            <a:r>
              <a:rPr lang="en-GB" sz="800" b="0" i="0" u="none" strike="noStrike" cap="none">
                <a:solidFill>
                  <a:srgbClr val="D8D8D8"/>
                </a:solidFill>
                <a:latin typeface="Arial"/>
                <a:ea typeface="Arial"/>
                <a:cs typeface="Arial"/>
                <a:sym typeface="Arial"/>
              </a:rPr>
              <a:t>Biorelate</a:t>
            </a:r>
            <a:endParaRPr sz="800" b="0" i="0" u="none" strike="noStrike" cap="none">
              <a:solidFill>
                <a:srgbClr val="D8D8D8"/>
              </a:solidFill>
              <a:latin typeface="Arial"/>
              <a:ea typeface="Arial"/>
              <a:cs typeface="Arial"/>
              <a:sym typeface="Arial"/>
            </a:endParaRPr>
          </a:p>
        </p:txBody>
      </p:sp>
      <p:pic>
        <p:nvPicPr>
          <p:cNvPr id="8" name="Google Shape;8;p1" descr="preencoded.png"/>
          <p:cNvPicPr preferRelativeResize="0"/>
          <p:nvPr/>
        </p:nvPicPr>
        <p:blipFill rotWithShape="1">
          <a:blip r:embed="rId34">
            <a:alphaModFix/>
          </a:blip>
          <a:srcRect/>
          <a:stretch/>
        </p:blipFill>
        <p:spPr>
          <a:xfrm>
            <a:off x="332186" y="4654276"/>
            <a:ext cx="8424863" cy="2197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23">
          <p15:clr>
            <a:srgbClr val="F26B43"/>
          </p15:clr>
        </p15:guide>
        <p15:guide id="2" pos="5516">
          <p15:clr>
            <a:srgbClr val="F26B43"/>
          </p15:clr>
        </p15:guide>
        <p15:guide id="3" pos="209">
          <p15:clr>
            <a:srgbClr val="F26B43"/>
          </p15:clr>
        </p15:guide>
        <p15:guide id="4" orient="horz" pos="327">
          <p15:clr>
            <a:srgbClr val="F26B43"/>
          </p15:clr>
        </p15:guide>
        <p15:guide id="5" orient="horz" pos="2929">
          <p15:clr>
            <a:srgbClr val="F26B43"/>
          </p15:clr>
        </p15:guide>
        <p15:guide id="6" pos="11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2.gif"/></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2.gif"/></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ncbi.nlm.nih.gov/pmc/articles/PMC9293739/" TargetMode="Externa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hyperlink" Target="https://pubmed.ncbi.nlm.nih.gov/27504008/"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60.jpg"/><Relationship Id="rId4" Type="http://schemas.openxmlformats.org/officeDocument/2006/relationships/hyperlink" Target="http://blogs.nature.com/news/2014/05/global-scientific-output-doubles-every-nine-year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59.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34"/>
          <p:cNvSpPr txBox="1"/>
          <p:nvPr/>
        </p:nvSpPr>
        <p:spPr>
          <a:xfrm>
            <a:off x="341342" y="3992667"/>
            <a:ext cx="1983300" cy="275700"/>
          </a:xfrm>
          <a:prstGeom prst="rect">
            <a:avLst/>
          </a:prstGeom>
          <a:noFill/>
          <a:ln>
            <a:noFill/>
          </a:ln>
        </p:spPr>
        <p:txBody>
          <a:bodyPr spcFirstLastPara="1" wrap="square" lIns="22125" tIns="22125" rIns="22125" bIns="22125"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dirty="0">
                <a:solidFill>
                  <a:srgbClr val="FFFFFF"/>
                </a:solidFill>
              </a:rPr>
              <a:t>April</a:t>
            </a:r>
            <a:r>
              <a:rPr lang="en-GB" sz="1500" b="0" i="0" u="none" strike="noStrike" cap="none" dirty="0">
                <a:solidFill>
                  <a:srgbClr val="FFFFFF"/>
                </a:solidFill>
                <a:latin typeface="Arial"/>
                <a:ea typeface="Arial"/>
                <a:cs typeface="Arial"/>
                <a:sym typeface="Arial"/>
              </a:rPr>
              <a:t> 17th, 202</a:t>
            </a:r>
            <a:r>
              <a:rPr lang="en-GB" sz="1500" dirty="0">
                <a:solidFill>
                  <a:srgbClr val="FFFFFF"/>
                </a:solidFill>
              </a:rPr>
              <a:t>4</a:t>
            </a:r>
            <a:endParaRPr sz="1500" b="0" i="0" u="none" strike="noStrike" cap="none" dirty="0">
              <a:solidFill>
                <a:srgbClr val="FFFFFF"/>
              </a:solidFill>
              <a:latin typeface="Arial"/>
              <a:ea typeface="Arial"/>
              <a:cs typeface="Arial"/>
              <a:sym typeface="Arial"/>
            </a:endParaRPr>
          </a:p>
        </p:txBody>
      </p:sp>
      <p:pic>
        <p:nvPicPr>
          <p:cNvPr id="439" name="Google Shape;439;p34" descr="biorelate-logo-white@2x.png"/>
          <p:cNvPicPr preferRelativeResize="0"/>
          <p:nvPr/>
        </p:nvPicPr>
        <p:blipFill rotWithShape="1">
          <a:blip r:embed="rId4">
            <a:alphaModFix/>
          </a:blip>
          <a:srcRect/>
          <a:stretch/>
        </p:blipFill>
        <p:spPr>
          <a:xfrm>
            <a:off x="341350" y="993538"/>
            <a:ext cx="2216298" cy="444320"/>
          </a:xfrm>
          <a:prstGeom prst="rect">
            <a:avLst/>
          </a:prstGeom>
          <a:noFill/>
          <a:ln>
            <a:noFill/>
          </a:ln>
        </p:spPr>
      </p:pic>
      <p:sp>
        <p:nvSpPr>
          <p:cNvPr id="440" name="Google Shape;440;p34"/>
          <p:cNvSpPr txBox="1"/>
          <p:nvPr/>
        </p:nvSpPr>
        <p:spPr>
          <a:xfrm>
            <a:off x="285450" y="1858625"/>
            <a:ext cx="6058800" cy="152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GB" sz="2900" b="1" i="0" u="none" strike="noStrike" cap="none">
                <a:solidFill>
                  <a:schemeClr val="lt1"/>
                </a:solidFill>
                <a:latin typeface="Inter"/>
                <a:ea typeface="Inter"/>
                <a:cs typeface="Inter"/>
                <a:sym typeface="Inter"/>
              </a:rPr>
              <a:t>Cause-and-Effect to Empower Drug Discovery in a Generative AI World</a:t>
            </a:r>
            <a:endParaRPr sz="2900" b="0" i="0" u="none" strike="noStrike" cap="none">
              <a:solidFill>
                <a:srgbClr val="000000"/>
              </a:solidFill>
              <a:latin typeface="Inter"/>
              <a:ea typeface="Inter"/>
              <a:cs typeface="Inter"/>
              <a:sym typeface="Inter"/>
            </a:endParaRPr>
          </a:p>
        </p:txBody>
      </p:sp>
      <p:sp>
        <p:nvSpPr>
          <p:cNvPr id="441" name="Google Shape;441;p34"/>
          <p:cNvSpPr txBox="1"/>
          <p:nvPr/>
        </p:nvSpPr>
        <p:spPr>
          <a:xfrm>
            <a:off x="5351928" y="3899675"/>
            <a:ext cx="3503100" cy="738633"/>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1" dirty="0">
                <a:solidFill>
                  <a:schemeClr val="lt1"/>
                </a:solidFill>
                <a:latin typeface="Inter"/>
                <a:ea typeface="Inter"/>
                <a:cs typeface="Inter"/>
                <a:sym typeface="Inter"/>
              </a:rPr>
              <a:t>PISTOIA ALLIANCE</a:t>
            </a:r>
            <a:br>
              <a:rPr lang="en-GB" sz="1800" b="1" dirty="0">
                <a:solidFill>
                  <a:schemeClr val="lt1"/>
                </a:solidFill>
                <a:latin typeface="Inter"/>
                <a:ea typeface="Inter"/>
                <a:cs typeface="Inter"/>
                <a:sym typeface="Inter"/>
              </a:rPr>
            </a:br>
            <a:r>
              <a:rPr lang="en-GB" sz="1800" b="1" dirty="0">
                <a:solidFill>
                  <a:schemeClr val="lt1"/>
                </a:solidFill>
                <a:latin typeface="Inter"/>
                <a:ea typeface="Inter"/>
                <a:cs typeface="Inter"/>
                <a:sym typeface="Inter"/>
              </a:rPr>
              <a:t>LONDON, UK</a:t>
            </a:r>
            <a:endParaRPr sz="1800" b="0" i="0" u="none" strike="noStrike" cap="none" dirty="0">
              <a:solidFill>
                <a:srgbClr val="000000"/>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51"/>
          <p:cNvSpPr/>
          <p:nvPr/>
        </p:nvSpPr>
        <p:spPr>
          <a:xfrm>
            <a:off x="4574825" y="567850"/>
            <a:ext cx="4198200" cy="3003900"/>
          </a:xfrm>
          <a:prstGeom prst="roundRect">
            <a:avLst>
              <a:gd name="adj" fmla="val 7933"/>
            </a:avLst>
          </a:prstGeom>
          <a:solidFill>
            <a:srgbClr val="FFFFFF"/>
          </a:solidFill>
          <a:ln>
            <a:noFill/>
          </a:ln>
          <a:effectLst>
            <a:outerShdw blurRad="254000" dist="23040" dir="5400000" rotWithShape="0">
              <a:srgbClr val="000000">
                <a:alpha val="1569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32" name="Google Shape;832;p51"/>
          <p:cNvPicPr preferRelativeResize="0"/>
          <p:nvPr/>
        </p:nvPicPr>
        <p:blipFill rotWithShape="1">
          <a:blip r:embed="rId3">
            <a:alphaModFix/>
          </a:blip>
          <a:srcRect b="6672"/>
          <a:stretch/>
        </p:blipFill>
        <p:spPr>
          <a:xfrm>
            <a:off x="0" y="0"/>
            <a:ext cx="4341268" cy="5143499"/>
          </a:xfrm>
          <a:prstGeom prst="rect">
            <a:avLst/>
          </a:prstGeom>
          <a:noFill/>
          <a:ln>
            <a:noFill/>
          </a:ln>
        </p:spPr>
      </p:pic>
      <p:pic>
        <p:nvPicPr>
          <p:cNvPr id="833" name="Google Shape;833;p51" descr="Google Shape;510;p123"/>
          <p:cNvPicPr preferRelativeResize="0"/>
          <p:nvPr/>
        </p:nvPicPr>
        <p:blipFill rotWithShape="1">
          <a:blip r:embed="rId4">
            <a:alphaModFix/>
          </a:blip>
          <a:srcRect/>
          <a:stretch/>
        </p:blipFill>
        <p:spPr>
          <a:xfrm>
            <a:off x="175524" y="4790167"/>
            <a:ext cx="837416" cy="171602"/>
          </a:xfrm>
          <a:prstGeom prst="rect">
            <a:avLst/>
          </a:prstGeom>
          <a:noFill/>
          <a:ln>
            <a:noFill/>
          </a:ln>
        </p:spPr>
      </p:pic>
      <p:sp>
        <p:nvSpPr>
          <p:cNvPr id="834" name="Google Shape;834;p51"/>
          <p:cNvSpPr/>
          <p:nvPr/>
        </p:nvSpPr>
        <p:spPr>
          <a:xfrm>
            <a:off x="7025655" y="4790178"/>
            <a:ext cx="1731000" cy="222300"/>
          </a:xfrm>
          <a:prstGeom prst="rect">
            <a:avLst/>
          </a:prstGeom>
          <a:noFill/>
          <a:ln>
            <a:noFill/>
          </a:ln>
        </p:spPr>
        <p:txBody>
          <a:bodyPr spcFirstLastPara="1" wrap="square" lIns="41500" tIns="40850" rIns="41500" bIns="40850" anchor="t" anchorCtr="0">
            <a:noAutofit/>
          </a:bodyPr>
          <a:lstStyle/>
          <a:p>
            <a:pPr marL="0" marR="0" lvl="0" indent="0" algn="l"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Biorelate Galactic Web</a:t>
            </a:r>
            <a:endParaRPr sz="908" b="0" i="0" u="none" strike="noStrike" cap="none">
              <a:solidFill>
                <a:schemeClr val="accent4"/>
              </a:solidFill>
              <a:latin typeface="Arial"/>
              <a:ea typeface="Arial"/>
              <a:cs typeface="Arial"/>
              <a:sym typeface="Arial"/>
            </a:endParaRPr>
          </a:p>
        </p:txBody>
      </p:sp>
      <p:sp>
        <p:nvSpPr>
          <p:cNvPr id="835" name="Google Shape;835;p51"/>
          <p:cNvSpPr/>
          <p:nvPr/>
        </p:nvSpPr>
        <p:spPr>
          <a:xfrm>
            <a:off x="5309656" y="4766025"/>
            <a:ext cx="409800" cy="219900"/>
          </a:xfrm>
          <a:prstGeom prst="rect">
            <a:avLst/>
          </a:prstGeom>
          <a:noFill/>
          <a:ln>
            <a:noFill/>
          </a:ln>
        </p:spPr>
        <p:txBody>
          <a:bodyPr spcFirstLastPara="1" wrap="square" lIns="32675" tIns="32675" rIns="32675" bIns="32675" anchor="t" anchorCtr="0">
            <a:noAutofit/>
          </a:bodyPr>
          <a:lstStyle/>
          <a:p>
            <a:pPr marL="0" marR="0" lvl="0" indent="0" algn="ctr" rtl="0">
              <a:lnSpc>
                <a:spcPct val="100000"/>
              </a:lnSpc>
              <a:spcBef>
                <a:spcPts val="0"/>
              </a:spcBef>
              <a:spcAft>
                <a:spcPts val="0"/>
              </a:spcAft>
              <a:buNone/>
            </a:pPr>
            <a:fld id="{00000000-1234-1234-1234-123412341234}" type="slidenum">
              <a:rPr lang="en-GB" sz="999" b="0" i="0" u="none" strike="noStrike" cap="none">
                <a:solidFill>
                  <a:srgbClr val="000000"/>
                </a:solidFill>
                <a:latin typeface="Arial"/>
                <a:ea typeface="Arial"/>
                <a:cs typeface="Arial"/>
                <a:sym typeface="Arial"/>
              </a:rPr>
              <a:t>10</a:t>
            </a:fld>
            <a:endParaRPr sz="999" b="0" i="0" u="none" strike="noStrike" cap="none">
              <a:solidFill>
                <a:srgbClr val="000000"/>
              </a:solidFill>
              <a:latin typeface="Arial"/>
              <a:ea typeface="Arial"/>
              <a:cs typeface="Arial"/>
              <a:sym typeface="Arial"/>
            </a:endParaRPr>
          </a:p>
        </p:txBody>
      </p:sp>
      <p:sp>
        <p:nvSpPr>
          <p:cNvPr id="836" name="Google Shape;836;p51"/>
          <p:cNvSpPr txBox="1"/>
          <p:nvPr/>
        </p:nvSpPr>
        <p:spPr>
          <a:xfrm>
            <a:off x="4576650" y="53725"/>
            <a:ext cx="4341300" cy="50780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dirty="0">
                <a:latin typeface="+mn-lt"/>
                <a:ea typeface="Inter"/>
                <a:cs typeface="Inter"/>
                <a:sym typeface="Inter"/>
              </a:rPr>
              <a:t>Generative AI can </a:t>
            </a:r>
            <a:r>
              <a:rPr lang="en-GB" b="1" dirty="0">
                <a:latin typeface="+mn-lt"/>
                <a:ea typeface="Inter"/>
                <a:cs typeface="Inter"/>
                <a:sym typeface="Inter"/>
              </a:rPr>
              <a:t>help summarise the evidence</a:t>
            </a:r>
            <a:endParaRPr b="1" dirty="0">
              <a:latin typeface="+mn-lt"/>
              <a:ea typeface="Inter"/>
              <a:cs typeface="Inter"/>
              <a:sym typeface="Inter"/>
            </a:endParaRPr>
          </a:p>
        </p:txBody>
      </p:sp>
      <p:sp>
        <p:nvSpPr>
          <p:cNvPr id="837" name="Google Shape;837;p51"/>
          <p:cNvSpPr txBox="1"/>
          <p:nvPr/>
        </p:nvSpPr>
        <p:spPr>
          <a:xfrm>
            <a:off x="4658400" y="713913"/>
            <a:ext cx="4177800" cy="28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rgbClr val="595959"/>
                </a:solidFill>
                <a:latin typeface="+mj-lt"/>
                <a:ea typeface="Inter"/>
                <a:cs typeface="Inter"/>
                <a:sym typeface="Inter"/>
              </a:rPr>
              <a:t>“</a:t>
            </a:r>
            <a:r>
              <a:rPr lang="en-GB" sz="1000" dirty="0">
                <a:solidFill>
                  <a:srgbClr val="1D1C1D"/>
                </a:solidFill>
                <a:latin typeface="+mj-lt"/>
                <a:ea typeface="Inter"/>
                <a:cs typeface="Inter"/>
                <a:sym typeface="Inter"/>
              </a:rPr>
              <a:t>IFI6 appears to have a complex role in the modulation of breast cancer, with evidence suggesting both </a:t>
            </a:r>
            <a:r>
              <a:rPr lang="en-GB" sz="1000" dirty="0" err="1">
                <a:solidFill>
                  <a:srgbClr val="1D1C1D"/>
                </a:solidFill>
                <a:latin typeface="+mj-lt"/>
                <a:ea typeface="Inter"/>
                <a:cs typeface="Inter"/>
                <a:sym typeface="Inter"/>
              </a:rPr>
              <a:t>tumor</a:t>
            </a:r>
            <a:r>
              <a:rPr lang="en-GB" sz="1000" dirty="0">
                <a:solidFill>
                  <a:srgbClr val="1D1C1D"/>
                </a:solidFill>
                <a:latin typeface="+mj-lt"/>
                <a:ea typeface="Inter"/>
                <a:cs typeface="Inter"/>
                <a:sym typeface="Inter"/>
              </a:rPr>
              <a:t>-promoting and </a:t>
            </a:r>
            <a:r>
              <a:rPr lang="en-GB" sz="1000" dirty="0" err="1">
                <a:solidFill>
                  <a:srgbClr val="1D1C1D"/>
                </a:solidFill>
                <a:latin typeface="+mj-lt"/>
                <a:ea typeface="Inter"/>
                <a:cs typeface="Inter"/>
                <a:sym typeface="Inter"/>
              </a:rPr>
              <a:t>tumor</a:t>
            </a:r>
            <a:r>
              <a:rPr lang="en-GB" sz="1000" dirty="0">
                <a:solidFill>
                  <a:srgbClr val="1D1C1D"/>
                </a:solidFill>
                <a:latin typeface="+mj-lt"/>
                <a:ea typeface="Inter"/>
                <a:cs typeface="Inter"/>
                <a:sym typeface="Inter"/>
              </a:rPr>
              <a:t>-suppressing effects. High confidence paths indicate that IFI6 increases breast cancer risk, potentially by augmenting the activity of HSF1, which is implicated in breast cancer </a:t>
            </a:r>
            <a:r>
              <a:rPr lang="en-GB" sz="1000" dirty="0" err="1">
                <a:solidFill>
                  <a:srgbClr val="1D1C1D"/>
                </a:solidFill>
                <a:latin typeface="+mj-lt"/>
                <a:ea typeface="Inter"/>
                <a:cs typeface="Inter"/>
                <a:sym typeface="Inter"/>
              </a:rPr>
              <a:t>etiology</a:t>
            </a:r>
            <a:r>
              <a:rPr lang="en-GB" sz="1000" dirty="0">
                <a:solidFill>
                  <a:srgbClr val="1D1C1D"/>
                </a:solidFill>
                <a:latin typeface="+mj-lt"/>
                <a:ea typeface="Inter"/>
                <a:cs typeface="Inter"/>
                <a:sym typeface="Inter"/>
              </a:rPr>
              <a:t> and may regulate various processes including mitochondrial ROS production and glutamine metabolism. Additionally, IFI6 may influence breast cancer progression through the regulation of tissue homeostasis and mammary gland development. However, IFI6 is also reported to decrease the expression of UBE2T, which in turn has been associated with the inhibition of </a:t>
            </a:r>
            <a:r>
              <a:rPr lang="en-GB" sz="1000" dirty="0" err="1">
                <a:solidFill>
                  <a:srgbClr val="1D1C1D"/>
                </a:solidFill>
                <a:latin typeface="+mj-lt"/>
                <a:ea typeface="Inter"/>
                <a:cs typeface="Inter"/>
                <a:sym typeface="Inter"/>
              </a:rPr>
              <a:t>tumor</a:t>
            </a:r>
            <a:r>
              <a:rPr lang="en-GB" sz="1000" dirty="0">
                <a:solidFill>
                  <a:srgbClr val="1D1C1D"/>
                </a:solidFill>
                <a:latin typeface="+mj-lt"/>
                <a:ea typeface="Inter"/>
                <a:cs typeface="Inter"/>
                <a:sym typeface="Inter"/>
              </a:rPr>
              <a:t> growth by suppressing WNT7B. Moreover, IFI6's effect on breast cancer through the regulation of UBE2T seems to be involved in a complex network of downstream targets like FANCI, FANCM, RNF8, and FBLN5, which have roles in DNA repair, apoptosis, and cell proliferation, further complicating the understanding of IFI6's overall impact on breast cancer.”</a:t>
            </a:r>
            <a:endParaRPr sz="1000" dirty="0">
              <a:solidFill>
                <a:srgbClr val="595959"/>
              </a:solidFill>
              <a:latin typeface="+mj-lt"/>
              <a:ea typeface="Inter"/>
              <a:cs typeface="Inter"/>
              <a:sym typeface="Inter"/>
            </a:endParaRPr>
          </a:p>
        </p:txBody>
      </p:sp>
      <p:sp>
        <p:nvSpPr>
          <p:cNvPr id="838" name="Google Shape;838;p51"/>
          <p:cNvSpPr txBox="1"/>
          <p:nvPr/>
        </p:nvSpPr>
        <p:spPr>
          <a:xfrm>
            <a:off x="4574825" y="3609475"/>
            <a:ext cx="4198200" cy="16632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Summary from generative AI on Galactic Web</a:t>
            </a:r>
            <a:endParaRPr sz="1300">
              <a:solidFill>
                <a:srgbClr val="595959"/>
              </a:solidFill>
              <a:latin typeface="Lato"/>
              <a:ea typeface="Lato"/>
              <a:cs typeface="Lato"/>
              <a:sym typeface="Lato"/>
            </a:endParaRPr>
          </a:p>
          <a:p>
            <a:pPr marL="457200" lvl="0" indent="-311150" algn="l" rtl="0">
              <a:spcBef>
                <a:spcPts val="1000"/>
              </a:spcBef>
              <a:spcAft>
                <a:spcPts val="0"/>
              </a:spcAft>
              <a:buClr>
                <a:srgbClr val="595959"/>
              </a:buClr>
              <a:buSzPts val="1300"/>
              <a:buFont typeface="Lato"/>
              <a:buChar char="●"/>
            </a:pPr>
            <a:r>
              <a:rPr lang="en-GB" sz="1300">
                <a:solidFill>
                  <a:srgbClr val="595959"/>
                </a:solidFill>
                <a:latin typeface="Lato"/>
                <a:ea typeface="Lato"/>
                <a:cs typeface="Lato"/>
                <a:sym typeface="Lato"/>
              </a:rPr>
              <a:t>Uses evidence behind each link to generate an overall summary</a:t>
            </a:r>
            <a:endParaRPr sz="1300">
              <a:solidFill>
                <a:srgbClr val="595959"/>
              </a:solidFill>
              <a:latin typeface="Lato"/>
              <a:ea typeface="Lato"/>
              <a:cs typeface="Lato"/>
              <a:sym typeface="Lato"/>
            </a:endParaRPr>
          </a:p>
          <a:p>
            <a:pPr marL="457200" lvl="0" indent="0" algn="l" rtl="0">
              <a:spcBef>
                <a:spcPts val="1000"/>
              </a:spcBef>
              <a:spcAft>
                <a:spcPts val="1000"/>
              </a:spcAft>
              <a:buNone/>
            </a:pPr>
            <a:endParaRPr sz="1300">
              <a:solidFill>
                <a:srgbClr val="595959"/>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57"/>
          <p:cNvSpPr/>
          <p:nvPr/>
        </p:nvSpPr>
        <p:spPr>
          <a:xfrm>
            <a:off x="4312799" y="4776675"/>
            <a:ext cx="5184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11</a:t>
            </a:fld>
            <a:endParaRPr sz="999" b="0" i="0" u="none" strike="noStrike" cap="none">
              <a:solidFill>
                <a:srgbClr val="000000"/>
              </a:solidFill>
              <a:latin typeface="Arial"/>
              <a:ea typeface="Arial"/>
              <a:cs typeface="Arial"/>
              <a:sym typeface="Arial"/>
            </a:endParaRPr>
          </a:p>
        </p:txBody>
      </p:sp>
      <p:pic>
        <p:nvPicPr>
          <p:cNvPr id="932" name="Google Shape;932;p57"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933" name="Google Shape;933;p57"/>
          <p:cNvSpPr/>
          <p:nvPr/>
        </p:nvSpPr>
        <p:spPr>
          <a:xfrm>
            <a:off x="407358" y="1887959"/>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2000" b="1" i="0" u="none" strike="noStrike" cap="none">
              <a:solidFill>
                <a:schemeClr val="dk1"/>
              </a:solidFill>
              <a:latin typeface="Arial"/>
              <a:ea typeface="Arial"/>
              <a:cs typeface="Arial"/>
              <a:sym typeface="Arial"/>
            </a:endParaRPr>
          </a:p>
        </p:txBody>
      </p:sp>
      <p:sp>
        <p:nvSpPr>
          <p:cNvPr id="934" name="Google Shape;934;p57"/>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935" name="Google Shape;935;p57"/>
          <p:cNvSpPr txBox="1"/>
          <p:nvPr/>
        </p:nvSpPr>
        <p:spPr>
          <a:xfrm>
            <a:off x="451301" y="1659275"/>
            <a:ext cx="8391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200" b="1" i="1"/>
              <a:t>Systematically</a:t>
            </a:r>
            <a:r>
              <a:rPr lang="en-GB" sz="2200"/>
              <a:t> discovering novel target-disease links through cause-and-effect</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58"/>
          <p:cNvSpPr/>
          <p:nvPr/>
        </p:nvSpPr>
        <p:spPr>
          <a:xfrm>
            <a:off x="4312799" y="4776675"/>
            <a:ext cx="5184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12</a:t>
            </a:fld>
            <a:endParaRPr sz="999" b="0" i="0" u="none" strike="noStrike" cap="none">
              <a:solidFill>
                <a:srgbClr val="000000"/>
              </a:solidFill>
              <a:latin typeface="Arial"/>
              <a:ea typeface="Arial"/>
              <a:cs typeface="Arial"/>
              <a:sym typeface="Arial"/>
            </a:endParaRPr>
          </a:p>
        </p:txBody>
      </p:sp>
      <p:pic>
        <p:nvPicPr>
          <p:cNvPr id="941" name="Google Shape;941;p58"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942" name="Google Shape;942;p58"/>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943" name="Google Shape;943;p58"/>
          <p:cNvSpPr/>
          <p:nvPr/>
        </p:nvSpPr>
        <p:spPr>
          <a:xfrm>
            <a:off x="-659415" y="1224350"/>
            <a:ext cx="10462800" cy="2527200"/>
          </a:xfrm>
          <a:prstGeom prst="roundRect">
            <a:avLst>
              <a:gd name="adj" fmla="val 15000"/>
            </a:avLst>
          </a:prstGeom>
          <a:solidFill>
            <a:srgbClr val="FFFFFF"/>
          </a:solidFill>
          <a:ln>
            <a:noFill/>
          </a:ln>
          <a:effectLst>
            <a:outerShdw blurRad="254000" dist="23000" dir="5400000" rotWithShape="0">
              <a:srgbClr val="000000">
                <a:alpha val="15690"/>
              </a:srgbClr>
            </a:outerShdw>
          </a:effectLst>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300"/>
              <a:buFont typeface="Helvetica Neue"/>
              <a:buNone/>
            </a:pPr>
            <a:endParaRPr sz="1300" b="0" i="0" u="none" strike="noStrike" cap="none">
              <a:solidFill>
                <a:srgbClr val="000000"/>
              </a:solidFill>
              <a:latin typeface="Helvetica Neue"/>
              <a:ea typeface="Helvetica Neue"/>
              <a:cs typeface="Helvetica Neue"/>
              <a:sym typeface="Helvetica Neue"/>
            </a:endParaRPr>
          </a:p>
        </p:txBody>
      </p:sp>
      <p:sp>
        <p:nvSpPr>
          <p:cNvPr id="944" name="Google Shape;944;p58"/>
          <p:cNvSpPr txBox="1"/>
          <p:nvPr/>
        </p:nvSpPr>
        <p:spPr>
          <a:xfrm>
            <a:off x="1350030" y="1486905"/>
            <a:ext cx="1671300" cy="812400"/>
          </a:xfrm>
          <a:prstGeom prst="rect">
            <a:avLst/>
          </a:prstGeom>
          <a:noFill/>
          <a:ln>
            <a:noFill/>
          </a:ln>
        </p:spPr>
        <p:txBody>
          <a:bodyPr spcFirstLastPara="1" wrap="square" lIns="41500" tIns="41500" rIns="41500" bIns="41500" anchor="t" anchorCtr="0">
            <a:spAutoFit/>
          </a:bodyPr>
          <a:lstStyle/>
          <a:p>
            <a:pPr marL="0" marR="0" lvl="0" indent="0" algn="ctr" rtl="0">
              <a:lnSpc>
                <a:spcPct val="100000"/>
              </a:lnSpc>
              <a:spcBef>
                <a:spcPts val="0"/>
              </a:spcBef>
              <a:spcAft>
                <a:spcPts val="0"/>
              </a:spcAft>
              <a:buClr>
                <a:srgbClr val="182DFF"/>
              </a:buClr>
              <a:buSzPts val="1300"/>
              <a:buFont typeface="Avenir"/>
              <a:buNone/>
            </a:pPr>
            <a:r>
              <a:rPr lang="en-GB" sz="1300" b="1" i="0" u="none" strike="noStrike" cap="none">
                <a:solidFill>
                  <a:srgbClr val="182DFF"/>
                </a:solidFill>
              </a:rPr>
              <a:t>19</a:t>
            </a:r>
            <a:r>
              <a:rPr lang="en-GB" sz="1300" b="1">
                <a:solidFill>
                  <a:srgbClr val="182DFF"/>
                </a:solidFill>
              </a:rPr>
              <a:t>K</a:t>
            </a:r>
            <a:endParaRPr sz="1300"/>
          </a:p>
          <a:p>
            <a:pPr marL="0" marR="0" lvl="0" indent="0" algn="ctr" rtl="0">
              <a:lnSpc>
                <a:spcPct val="100000"/>
              </a:lnSpc>
              <a:spcBef>
                <a:spcPts val="500"/>
              </a:spcBef>
              <a:spcAft>
                <a:spcPts val="0"/>
              </a:spcAft>
              <a:buClr>
                <a:srgbClr val="000000"/>
              </a:buClr>
              <a:buSzPts val="1300"/>
              <a:buFont typeface="Avenir"/>
              <a:buNone/>
            </a:pPr>
            <a:r>
              <a:rPr lang="en-GB" sz="1300" i="0" u="none" strike="noStrike" cap="none">
                <a:solidFill>
                  <a:srgbClr val="000000"/>
                </a:solidFill>
              </a:rPr>
              <a:t>Human protein </a:t>
            </a:r>
            <a:endParaRPr sz="1300"/>
          </a:p>
          <a:p>
            <a:pPr marL="0" marR="0" lvl="0" indent="0" algn="ctr" rtl="0">
              <a:lnSpc>
                <a:spcPct val="100000"/>
              </a:lnSpc>
              <a:spcBef>
                <a:spcPts val="500"/>
              </a:spcBef>
              <a:spcAft>
                <a:spcPts val="500"/>
              </a:spcAft>
              <a:buClr>
                <a:srgbClr val="000000"/>
              </a:buClr>
              <a:buSzPts val="1300"/>
              <a:buFont typeface="Avenir"/>
              <a:buNone/>
            </a:pPr>
            <a:r>
              <a:rPr lang="en-GB" sz="1300" i="0" u="none" strike="noStrike" cap="none">
                <a:solidFill>
                  <a:srgbClr val="000000"/>
                </a:solidFill>
              </a:rPr>
              <a:t>coding genes</a:t>
            </a:r>
            <a:endParaRPr sz="1300" i="0" u="none" strike="noStrike" cap="none">
              <a:solidFill>
                <a:srgbClr val="000000"/>
              </a:solidFill>
            </a:endParaRPr>
          </a:p>
        </p:txBody>
      </p:sp>
      <p:sp>
        <p:nvSpPr>
          <p:cNvPr id="945" name="Google Shape;945;p58"/>
          <p:cNvSpPr txBox="1"/>
          <p:nvPr/>
        </p:nvSpPr>
        <p:spPr>
          <a:xfrm>
            <a:off x="3696828" y="1471072"/>
            <a:ext cx="1671300" cy="812400"/>
          </a:xfrm>
          <a:prstGeom prst="rect">
            <a:avLst/>
          </a:prstGeom>
          <a:noFill/>
          <a:ln>
            <a:noFill/>
          </a:ln>
        </p:spPr>
        <p:txBody>
          <a:bodyPr spcFirstLastPara="1" wrap="square" lIns="41500" tIns="41500" rIns="41500" bIns="41500" anchor="t" anchorCtr="0">
            <a:spAutoFit/>
          </a:bodyPr>
          <a:lstStyle/>
          <a:p>
            <a:pPr marL="0" marR="0" lvl="0" indent="0" algn="ctr" rtl="0">
              <a:lnSpc>
                <a:spcPct val="100000"/>
              </a:lnSpc>
              <a:spcBef>
                <a:spcPts val="0"/>
              </a:spcBef>
              <a:spcAft>
                <a:spcPts val="0"/>
              </a:spcAft>
              <a:buClr>
                <a:srgbClr val="182DFF"/>
              </a:buClr>
              <a:buSzPts val="1300"/>
              <a:buFont typeface="Avenir"/>
              <a:buNone/>
            </a:pPr>
            <a:r>
              <a:rPr lang="en-GB" sz="1300" b="1">
                <a:solidFill>
                  <a:srgbClr val="182DFF"/>
                </a:solidFill>
              </a:rPr>
              <a:t>18K</a:t>
            </a:r>
            <a:endParaRPr sz="1300"/>
          </a:p>
          <a:p>
            <a:pPr marL="0" marR="0" lvl="0" indent="0" algn="ctr" rtl="0">
              <a:lnSpc>
                <a:spcPct val="100000"/>
              </a:lnSpc>
              <a:spcBef>
                <a:spcPts val="500"/>
              </a:spcBef>
              <a:spcAft>
                <a:spcPts val="0"/>
              </a:spcAft>
              <a:buClr>
                <a:srgbClr val="000000"/>
              </a:buClr>
              <a:buSzPts val="1300"/>
              <a:buFont typeface="Avenir"/>
              <a:buNone/>
            </a:pPr>
            <a:r>
              <a:rPr lang="en-GB" sz="1300" i="0" u="none" strike="noStrike" cap="none">
                <a:solidFill>
                  <a:srgbClr val="000000"/>
                </a:solidFill>
              </a:rPr>
              <a:t>Human </a:t>
            </a:r>
            <a:endParaRPr sz="1300"/>
          </a:p>
          <a:p>
            <a:pPr marL="0" marR="0" lvl="0" indent="0" algn="ctr" rtl="0">
              <a:lnSpc>
                <a:spcPct val="100000"/>
              </a:lnSpc>
              <a:spcBef>
                <a:spcPts val="500"/>
              </a:spcBef>
              <a:spcAft>
                <a:spcPts val="500"/>
              </a:spcAft>
              <a:buClr>
                <a:srgbClr val="000000"/>
              </a:buClr>
              <a:buSzPts val="1300"/>
              <a:buFont typeface="Avenir"/>
              <a:buNone/>
            </a:pPr>
            <a:r>
              <a:rPr lang="en-GB" sz="1300" i="0" u="none" strike="noStrike" cap="none">
                <a:solidFill>
                  <a:srgbClr val="000000"/>
                </a:solidFill>
              </a:rPr>
              <a:t>diseases</a:t>
            </a:r>
            <a:endParaRPr sz="1300"/>
          </a:p>
        </p:txBody>
      </p:sp>
      <p:sp>
        <p:nvSpPr>
          <p:cNvPr id="946" name="Google Shape;946;p58"/>
          <p:cNvSpPr txBox="1"/>
          <p:nvPr/>
        </p:nvSpPr>
        <p:spPr>
          <a:xfrm>
            <a:off x="5493807" y="1464979"/>
            <a:ext cx="1671300" cy="812400"/>
          </a:xfrm>
          <a:prstGeom prst="rect">
            <a:avLst/>
          </a:prstGeom>
          <a:noFill/>
          <a:ln>
            <a:noFill/>
          </a:ln>
        </p:spPr>
        <p:txBody>
          <a:bodyPr spcFirstLastPara="1" wrap="square" lIns="41500" tIns="41500" rIns="41500" bIns="41500" anchor="t" anchorCtr="0">
            <a:spAutoFit/>
          </a:bodyPr>
          <a:lstStyle/>
          <a:p>
            <a:pPr marL="0" marR="0" lvl="0" indent="0" algn="ctr" rtl="0">
              <a:lnSpc>
                <a:spcPct val="100000"/>
              </a:lnSpc>
              <a:spcBef>
                <a:spcPts val="0"/>
              </a:spcBef>
              <a:spcAft>
                <a:spcPts val="0"/>
              </a:spcAft>
              <a:buClr>
                <a:srgbClr val="182DFF"/>
              </a:buClr>
              <a:buSzPts val="1300"/>
              <a:buFont typeface="Avenir"/>
              <a:buNone/>
            </a:pPr>
            <a:r>
              <a:rPr lang="en-GB" sz="1300" b="1">
                <a:solidFill>
                  <a:srgbClr val="182DFF"/>
                </a:solidFill>
              </a:rPr>
              <a:t>20K</a:t>
            </a:r>
            <a:endParaRPr sz="1300"/>
          </a:p>
          <a:p>
            <a:pPr marL="0" marR="0" lvl="0" indent="0" algn="ctr" rtl="0">
              <a:lnSpc>
                <a:spcPct val="100000"/>
              </a:lnSpc>
              <a:spcBef>
                <a:spcPts val="500"/>
              </a:spcBef>
              <a:spcAft>
                <a:spcPts val="0"/>
              </a:spcAft>
              <a:buClr>
                <a:srgbClr val="000000"/>
              </a:buClr>
              <a:buSzPts val="1300"/>
              <a:buFont typeface="Avenir"/>
              <a:buNone/>
            </a:pPr>
            <a:r>
              <a:rPr lang="en-GB" sz="1300" i="0" u="none" strike="noStrike" cap="none">
                <a:solidFill>
                  <a:srgbClr val="000000"/>
                </a:solidFill>
              </a:rPr>
              <a:t>Human </a:t>
            </a:r>
            <a:endParaRPr sz="1300"/>
          </a:p>
          <a:p>
            <a:pPr marL="0" marR="0" lvl="0" indent="0" algn="ctr" rtl="0">
              <a:lnSpc>
                <a:spcPct val="100000"/>
              </a:lnSpc>
              <a:spcBef>
                <a:spcPts val="500"/>
              </a:spcBef>
              <a:spcAft>
                <a:spcPts val="500"/>
              </a:spcAft>
              <a:buClr>
                <a:srgbClr val="000000"/>
              </a:buClr>
              <a:buSzPts val="1300"/>
              <a:buFont typeface="Avenir"/>
              <a:buNone/>
            </a:pPr>
            <a:r>
              <a:rPr lang="en-GB" sz="1300" i="0" u="none" strike="noStrike" cap="none">
                <a:solidFill>
                  <a:srgbClr val="000000"/>
                </a:solidFill>
              </a:rPr>
              <a:t>phenotypes</a:t>
            </a:r>
            <a:endParaRPr sz="1300"/>
          </a:p>
        </p:txBody>
      </p:sp>
      <p:sp>
        <p:nvSpPr>
          <p:cNvPr id="947" name="Google Shape;947;p58"/>
          <p:cNvSpPr txBox="1"/>
          <p:nvPr/>
        </p:nvSpPr>
        <p:spPr>
          <a:xfrm>
            <a:off x="613352" y="2615099"/>
            <a:ext cx="7917300" cy="843300"/>
          </a:xfrm>
          <a:prstGeom prst="rect">
            <a:avLst/>
          </a:prstGeom>
          <a:noFill/>
          <a:ln>
            <a:noFill/>
          </a:ln>
        </p:spPr>
        <p:txBody>
          <a:bodyPr spcFirstLastPara="1" wrap="square" lIns="41500" tIns="41500" rIns="41500" bIns="41500" anchor="t" anchorCtr="0">
            <a:spAutoFit/>
          </a:bodyPr>
          <a:lstStyle/>
          <a:p>
            <a:pPr marL="0" marR="0" lvl="0" indent="0" algn="ctr" rtl="0">
              <a:lnSpc>
                <a:spcPct val="100000"/>
              </a:lnSpc>
              <a:spcBef>
                <a:spcPts val="0"/>
              </a:spcBef>
              <a:spcAft>
                <a:spcPts val="0"/>
              </a:spcAft>
              <a:buClr>
                <a:srgbClr val="182DFF"/>
              </a:buClr>
              <a:buSzPts val="1500"/>
              <a:buFont typeface="Avenir"/>
              <a:buNone/>
            </a:pPr>
            <a:r>
              <a:rPr lang="en-GB" sz="1500" b="1" i="0" u="none" strike="noStrike" cap="none">
                <a:solidFill>
                  <a:srgbClr val="182DFF"/>
                </a:solidFill>
              </a:rPr>
              <a:t>72</a:t>
            </a:r>
            <a:r>
              <a:rPr lang="en-GB" sz="1500" b="1">
                <a:solidFill>
                  <a:srgbClr val="182DFF"/>
                </a:solidFill>
              </a:rPr>
              <a:t>1M</a:t>
            </a:r>
            <a:endParaRPr sz="1300"/>
          </a:p>
          <a:p>
            <a:pPr marL="0" marR="0" lvl="0" indent="0" algn="ctr" rtl="0">
              <a:lnSpc>
                <a:spcPct val="100000"/>
              </a:lnSpc>
              <a:spcBef>
                <a:spcPts val="500"/>
              </a:spcBef>
              <a:spcAft>
                <a:spcPts val="0"/>
              </a:spcAft>
              <a:buClr>
                <a:schemeClr val="dk1"/>
              </a:buClr>
              <a:buSzPts val="1300"/>
              <a:buFont typeface="Avenir"/>
              <a:buNone/>
            </a:pPr>
            <a:r>
              <a:rPr lang="en-GB" sz="1300" i="0" u="none" strike="noStrike" cap="none">
                <a:solidFill>
                  <a:schemeClr val="dk1"/>
                </a:solidFill>
              </a:rPr>
              <a:t>Possible human single protein coding gene</a:t>
            </a:r>
            <a:endParaRPr sz="1300"/>
          </a:p>
          <a:p>
            <a:pPr marL="0" marR="0" lvl="0" indent="0" algn="ctr" rtl="0">
              <a:lnSpc>
                <a:spcPct val="100000"/>
              </a:lnSpc>
              <a:spcBef>
                <a:spcPts val="500"/>
              </a:spcBef>
              <a:spcAft>
                <a:spcPts val="500"/>
              </a:spcAft>
              <a:buClr>
                <a:schemeClr val="dk1"/>
              </a:buClr>
              <a:buSzPts val="1300"/>
              <a:buFont typeface="Avenir"/>
              <a:buNone/>
            </a:pPr>
            <a:r>
              <a:rPr lang="en-GB" sz="1300" i="0" u="none" strike="noStrike" cap="none">
                <a:solidFill>
                  <a:schemeClr val="dk1"/>
                </a:solidFill>
              </a:rPr>
              <a:t> to disease or phenotype pairs</a:t>
            </a:r>
            <a:r>
              <a:rPr lang="en-GB" sz="1300">
                <a:solidFill>
                  <a:schemeClr val="dk1"/>
                </a:solidFill>
              </a:rPr>
              <a:t>*</a:t>
            </a:r>
            <a:endParaRPr sz="1300"/>
          </a:p>
        </p:txBody>
      </p:sp>
      <p:pic>
        <p:nvPicPr>
          <p:cNvPr id="948" name="Google Shape;948;p58" descr="What is a Plus?"/>
          <p:cNvPicPr preferRelativeResize="0"/>
          <p:nvPr/>
        </p:nvPicPr>
        <p:blipFill rotWithShape="1">
          <a:blip r:embed="rId4">
            <a:alphaModFix/>
          </a:blip>
          <a:srcRect/>
          <a:stretch/>
        </p:blipFill>
        <p:spPr>
          <a:xfrm>
            <a:off x="5047604" y="1630143"/>
            <a:ext cx="766837" cy="555957"/>
          </a:xfrm>
          <a:prstGeom prst="rect">
            <a:avLst/>
          </a:prstGeom>
          <a:noFill/>
          <a:ln>
            <a:noFill/>
          </a:ln>
        </p:spPr>
      </p:pic>
      <p:pic>
        <p:nvPicPr>
          <p:cNvPr id="949" name="Google Shape;949;p58" descr="What is a Parenthesis?"/>
          <p:cNvPicPr preferRelativeResize="0"/>
          <p:nvPr/>
        </p:nvPicPr>
        <p:blipFill rotWithShape="1">
          <a:blip r:embed="rId5">
            <a:alphaModFix/>
          </a:blip>
          <a:srcRect l="10077" r="58273"/>
          <a:stretch/>
        </p:blipFill>
        <p:spPr>
          <a:xfrm>
            <a:off x="3778266" y="1538923"/>
            <a:ext cx="279060" cy="639328"/>
          </a:xfrm>
          <a:prstGeom prst="rect">
            <a:avLst/>
          </a:prstGeom>
          <a:noFill/>
          <a:ln>
            <a:noFill/>
          </a:ln>
        </p:spPr>
      </p:pic>
      <p:pic>
        <p:nvPicPr>
          <p:cNvPr id="950" name="Google Shape;950;p58" descr="What is a Parenthesis?"/>
          <p:cNvPicPr preferRelativeResize="0"/>
          <p:nvPr/>
        </p:nvPicPr>
        <p:blipFill rotWithShape="1">
          <a:blip r:embed="rId5">
            <a:alphaModFix/>
          </a:blip>
          <a:srcRect l="56430" r="12806"/>
          <a:stretch/>
        </p:blipFill>
        <p:spPr>
          <a:xfrm>
            <a:off x="6857693" y="1539848"/>
            <a:ext cx="279060" cy="657766"/>
          </a:xfrm>
          <a:prstGeom prst="rect">
            <a:avLst/>
          </a:prstGeom>
          <a:noFill/>
          <a:ln>
            <a:noFill/>
          </a:ln>
        </p:spPr>
      </p:pic>
      <p:pic>
        <p:nvPicPr>
          <p:cNvPr id="951" name="Google Shape;951;p58" descr="Blue x mark icon - Free blue x mark icons"/>
          <p:cNvPicPr preferRelativeResize="0"/>
          <p:nvPr/>
        </p:nvPicPr>
        <p:blipFill rotWithShape="1">
          <a:blip r:embed="rId6">
            <a:alphaModFix/>
          </a:blip>
          <a:srcRect/>
          <a:stretch/>
        </p:blipFill>
        <p:spPr>
          <a:xfrm>
            <a:off x="3147009" y="1765443"/>
            <a:ext cx="357819" cy="357819"/>
          </a:xfrm>
          <a:prstGeom prst="rect">
            <a:avLst/>
          </a:prstGeom>
          <a:noFill/>
          <a:ln>
            <a:noFill/>
          </a:ln>
        </p:spPr>
      </p:pic>
      <p:pic>
        <p:nvPicPr>
          <p:cNvPr id="952" name="Google Shape;952;p58" descr="Blue equal sign 2 icon - Free blue math icons"/>
          <p:cNvPicPr preferRelativeResize="0"/>
          <p:nvPr/>
        </p:nvPicPr>
        <p:blipFill rotWithShape="1">
          <a:blip r:embed="rId7">
            <a:alphaModFix/>
          </a:blip>
          <a:srcRect/>
          <a:stretch/>
        </p:blipFill>
        <p:spPr>
          <a:xfrm>
            <a:off x="7378102" y="1735254"/>
            <a:ext cx="317340" cy="317340"/>
          </a:xfrm>
          <a:prstGeom prst="rect">
            <a:avLst/>
          </a:prstGeom>
          <a:noFill/>
          <a:ln>
            <a:noFill/>
          </a:ln>
        </p:spPr>
      </p:pic>
      <p:sp>
        <p:nvSpPr>
          <p:cNvPr id="953" name="Google Shape;953;p58"/>
          <p:cNvSpPr txBox="1"/>
          <p:nvPr/>
        </p:nvSpPr>
        <p:spPr>
          <a:xfrm>
            <a:off x="392150" y="3950250"/>
            <a:ext cx="8436000" cy="253200"/>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500"/>
              </a:spcAft>
              <a:buClr>
                <a:schemeClr val="dk1"/>
              </a:buClr>
              <a:buSzPts val="1100"/>
              <a:buFont typeface="Avenir"/>
              <a:buNone/>
            </a:pPr>
            <a:r>
              <a:rPr lang="en-GB" sz="1100">
                <a:solidFill>
                  <a:schemeClr val="dk1"/>
                </a:solidFill>
              </a:rPr>
              <a:t>*NB</a:t>
            </a:r>
            <a:r>
              <a:rPr lang="en-GB" sz="1100" i="0" u="none" strike="noStrike" cap="none">
                <a:solidFill>
                  <a:schemeClr val="dk1"/>
                </a:solidFill>
              </a:rPr>
              <a:t>, there are many other possible combinations (e.g., miRNAs, chemicals, complexes etc.)</a:t>
            </a:r>
            <a:endParaRPr sz="1100" i="0" u="none" strike="noStrike" cap="none">
              <a:solidFill>
                <a:srgbClr val="000000"/>
              </a:solidFill>
            </a:endParaRPr>
          </a:p>
        </p:txBody>
      </p:sp>
      <p:sp>
        <p:nvSpPr>
          <p:cNvPr id="954" name="Google Shape;954;p58"/>
          <p:cNvSpPr txBox="1"/>
          <p:nvPr/>
        </p:nvSpPr>
        <p:spPr>
          <a:xfrm>
            <a:off x="392150" y="228600"/>
            <a:ext cx="793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14142A"/>
                </a:solidFill>
              </a:rPr>
              <a:t>There are </a:t>
            </a:r>
            <a:r>
              <a:rPr lang="en-GB" sz="2000" b="1">
                <a:solidFill>
                  <a:srgbClr val="14142A"/>
                </a:solidFill>
              </a:rPr>
              <a:t>721M possible single protein to disease pairs</a:t>
            </a:r>
            <a:endParaRPr sz="2000" b="1">
              <a:solidFill>
                <a:srgbClr val="CC0000"/>
              </a:solidFill>
            </a:endParaRPr>
          </a:p>
        </p:txBody>
      </p:sp>
      <p:sp>
        <p:nvSpPr>
          <p:cNvPr id="955" name="Google Shape;955;p58"/>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Biorelate</a:t>
            </a:r>
            <a:endParaRPr sz="908" b="0" i="0" u="none" strike="noStrike" cap="none">
              <a:solidFill>
                <a:schemeClr val="accent4"/>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9"/>
          <p:cNvSpPr/>
          <p:nvPr/>
        </p:nvSpPr>
        <p:spPr>
          <a:xfrm>
            <a:off x="4312799" y="4776675"/>
            <a:ext cx="5184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13</a:t>
            </a:fld>
            <a:endParaRPr sz="999" b="0" i="0" u="none" strike="noStrike" cap="none">
              <a:solidFill>
                <a:srgbClr val="000000"/>
              </a:solidFill>
              <a:latin typeface="Arial"/>
              <a:ea typeface="Arial"/>
              <a:cs typeface="Arial"/>
              <a:sym typeface="Arial"/>
            </a:endParaRPr>
          </a:p>
        </p:txBody>
      </p:sp>
      <p:pic>
        <p:nvPicPr>
          <p:cNvPr id="961" name="Google Shape;961;p59"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962" name="Google Shape;962;p59"/>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AI™</a:t>
            </a:r>
            <a:endParaRPr sz="908" b="0" i="0" u="none" strike="noStrike" cap="none">
              <a:solidFill>
                <a:schemeClr val="accent4"/>
              </a:solidFill>
              <a:latin typeface="Arial"/>
              <a:ea typeface="Arial"/>
              <a:cs typeface="Arial"/>
              <a:sym typeface="Arial"/>
            </a:endParaRPr>
          </a:p>
        </p:txBody>
      </p:sp>
      <p:sp>
        <p:nvSpPr>
          <p:cNvPr id="963" name="Google Shape;963;p59"/>
          <p:cNvSpPr/>
          <p:nvPr/>
        </p:nvSpPr>
        <p:spPr>
          <a:xfrm>
            <a:off x="-659425" y="1071674"/>
            <a:ext cx="10462800" cy="2584200"/>
          </a:xfrm>
          <a:prstGeom prst="roundRect">
            <a:avLst>
              <a:gd name="adj" fmla="val 15000"/>
            </a:avLst>
          </a:prstGeom>
          <a:solidFill>
            <a:srgbClr val="FFFFFF"/>
          </a:solidFill>
          <a:ln>
            <a:noFill/>
          </a:ln>
          <a:effectLst>
            <a:outerShdw blurRad="254000" dist="23000" dir="5400000" rotWithShape="0">
              <a:srgbClr val="000000">
                <a:alpha val="15690"/>
              </a:srgbClr>
            </a:outerShdw>
          </a:effectLst>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300"/>
              <a:buFont typeface="Helvetica Neue"/>
              <a:buNone/>
            </a:pPr>
            <a:endParaRPr sz="1300" b="0" i="0" u="none" strike="noStrike" cap="none">
              <a:solidFill>
                <a:srgbClr val="000000"/>
              </a:solidFill>
              <a:latin typeface="Helvetica Neue"/>
              <a:ea typeface="Helvetica Neue"/>
              <a:cs typeface="Helvetica Neue"/>
              <a:sym typeface="Helvetica Neue"/>
            </a:endParaRPr>
          </a:p>
        </p:txBody>
      </p:sp>
      <p:sp>
        <p:nvSpPr>
          <p:cNvPr id="964" name="Google Shape;964;p59"/>
          <p:cNvSpPr txBox="1"/>
          <p:nvPr/>
        </p:nvSpPr>
        <p:spPr>
          <a:xfrm>
            <a:off x="488067" y="355615"/>
            <a:ext cx="8569200" cy="356700"/>
          </a:xfrm>
          <a:prstGeom prst="rect">
            <a:avLst/>
          </a:prstGeom>
          <a:noFill/>
          <a:ln>
            <a:noFill/>
          </a:ln>
        </p:spPr>
        <p:txBody>
          <a:bodyPr spcFirstLastPara="1" wrap="square" lIns="31875" tIns="31875" rIns="31875" bIns="31875" anchor="ctr" anchorCtr="0">
            <a:spAutoFit/>
          </a:bodyPr>
          <a:lstStyle/>
          <a:p>
            <a:pPr marL="0" marR="0" lvl="0" indent="0" algn="l" rtl="0">
              <a:lnSpc>
                <a:spcPct val="100000"/>
              </a:lnSpc>
              <a:spcBef>
                <a:spcPts val="0"/>
              </a:spcBef>
              <a:spcAft>
                <a:spcPts val="0"/>
              </a:spcAft>
              <a:buClr>
                <a:srgbClr val="216EE6"/>
              </a:buClr>
              <a:buSzPts val="1900"/>
              <a:buFont typeface="Avenir"/>
              <a:buNone/>
            </a:pPr>
            <a:r>
              <a:rPr lang="en-GB" sz="1900" i="0" u="none" strike="noStrike" cap="none">
                <a:solidFill>
                  <a:schemeClr val="dk1"/>
                </a:solidFill>
              </a:rPr>
              <a:t>Only </a:t>
            </a:r>
            <a:r>
              <a:rPr lang="en-GB" sz="1900" b="1">
                <a:solidFill>
                  <a:schemeClr val="dk1"/>
                </a:solidFill>
              </a:rPr>
              <a:t>5</a:t>
            </a:r>
            <a:r>
              <a:rPr lang="en-GB" sz="1900" b="1" i="0" u="none" strike="noStrike" cap="none">
                <a:solidFill>
                  <a:schemeClr val="dk1"/>
                </a:solidFill>
              </a:rPr>
              <a:t>%</a:t>
            </a:r>
            <a:r>
              <a:rPr lang="en-GB" sz="1900" i="0" u="none" strike="noStrike" cap="none">
                <a:solidFill>
                  <a:schemeClr val="dk1"/>
                </a:solidFill>
              </a:rPr>
              <a:t> of all protein–disease pairs have </a:t>
            </a:r>
            <a:r>
              <a:rPr lang="en-GB" sz="1900" b="1" i="0" u="none" strike="noStrike" cap="none">
                <a:solidFill>
                  <a:schemeClr val="dk1"/>
                </a:solidFill>
              </a:rPr>
              <a:t>ever been published together</a:t>
            </a:r>
            <a:r>
              <a:rPr lang="en-GB" sz="1900" i="0" u="none" strike="noStrike" cap="none">
                <a:solidFill>
                  <a:schemeClr val="dk1"/>
                </a:solidFill>
              </a:rPr>
              <a:t>*</a:t>
            </a:r>
            <a:endParaRPr sz="1300">
              <a:solidFill>
                <a:schemeClr val="dk1"/>
              </a:solidFill>
            </a:endParaRPr>
          </a:p>
        </p:txBody>
      </p:sp>
      <p:sp>
        <p:nvSpPr>
          <p:cNvPr id="965" name="Google Shape;965;p59"/>
          <p:cNvSpPr txBox="1"/>
          <p:nvPr/>
        </p:nvSpPr>
        <p:spPr>
          <a:xfrm>
            <a:off x="482252" y="3013305"/>
            <a:ext cx="1671300" cy="486600"/>
          </a:xfrm>
          <a:prstGeom prst="rect">
            <a:avLst/>
          </a:prstGeom>
          <a:noFill/>
          <a:ln>
            <a:noFill/>
          </a:ln>
        </p:spPr>
        <p:txBody>
          <a:bodyPr spcFirstLastPara="1" wrap="square" lIns="41500" tIns="41500" rIns="41500" bIns="41500" anchor="t" anchorCtr="0">
            <a:spAutoFit/>
          </a:bodyPr>
          <a:lstStyle/>
          <a:p>
            <a:pPr marL="0" marR="0" lvl="0" indent="0" algn="ctr" rtl="0">
              <a:lnSpc>
                <a:spcPct val="100000"/>
              </a:lnSpc>
              <a:spcBef>
                <a:spcPts val="0"/>
              </a:spcBef>
              <a:spcAft>
                <a:spcPts val="0"/>
              </a:spcAft>
              <a:buClr>
                <a:srgbClr val="182DFF"/>
              </a:buClr>
              <a:buSzPts val="1100"/>
              <a:buFont typeface="Avenir"/>
              <a:buNone/>
            </a:pPr>
            <a:r>
              <a:rPr lang="en-GB" sz="1100" b="1">
                <a:solidFill>
                  <a:srgbClr val="182DFF"/>
                </a:solidFill>
              </a:rPr>
              <a:t>35M</a:t>
            </a:r>
            <a:endParaRPr sz="1100" b="1">
              <a:solidFill>
                <a:srgbClr val="182DFF"/>
              </a:solidFill>
            </a:endParaRPr>
          </a:p>
          <a:p>
            <a:pPr marL="0" marR="0" lvl="0" indent="0" algn="ctr" rtl="0">
              <a:lnSpc>
                <a:spcPct val="100000"/>
              </a:lnSpc>
              <a:spcBef>
                <a:spcPts val="500"/>
              </a:spcBef>
              <a:spcAft>
                <a:spcPts val="500"/>
              </a:spcAft>
              <a:buClr>
                <a:srgbClr val="182DFF"/>
              </a:buClr>
              <a:buSzPts val="1100"/>
              <a:buFont typeface="Avenir"/>
              <a:buNone/>
            </a:pPr>
            <a:r>
              <a:rPr lang="en-GB" sz="1100" i="0" u="none" strike="noStrike" cap="none">
                <a:solidFill>
                  <a:srgbClr val="000000"/>
                </a:solidFill>
              </a:rPr>
              <a:t>Document </a:t>
            </a:r>
            <a:r>
              <a:rPr lang="en-GB" sz="1100"/>
              <a:t>C</a:t>
            </a:r>
            <a:r>
              <a:rPr lang="en-GB" sz="1100" i="0" u="none" strike="noStrike" cap="none">
                <a:solidFill>
                  <a:srgbClr val="000000"/>
                </a:solidFill>
              </a:rPr>
              <a:t>o-</a:t>
            </a:r>
            <a:r>
              <a:rPr lang="en-GB" sz="1100"/>
              <a:t>M</a:t>
            </a:r>
            <a:r>
              <a:rPr lang="en-GB" sz="1100" i="0" u="none" strike="noStrike" cap="none">
                <a:solidFill>
                  <a:srgbClr val="000000"/>
                </a:solidFill>
              </a:rPr>
              <a:t>entions</a:t>
            </a:r>
            <a:endParaRPr sz="1100" i="0" u="none" strike="noStrike" cap="none">
              <a:solidFill>
                <a:srgbClr val="000000"/>
              </a:solidFill>
            </a:endParaRPr>
          </a:p>
        </p:txBody>
      </p:sp>
      <p:sp>
        <p:nvSpPr>
          <p:cNvPr id="966" name="Google Shape;966;p59"/>
          <p:cNvSpPr txBox="1"/>
          <p:nvPr/>
        </p:nvSpPr>
        <p:spPr>
          <a:xfrm>
            <a:off x="3658950" y="2992346"/>
            <a:ext cx="1671300" cy="486600"/>
          </a:xfrm>
          <a:prstGeom prst="rect">
            <a:avLst/>
          </a:prstGeom>
          <a:noFill/>
          <a:ln>
            <a:noFill/>
          </a:ln>
        </p:spPr>
        <p:txBody>
          <a:bodyPr spcFirstLastPara="1" wrap="square" lIns="41500" tIns="41500" rIns="41500" bIns="41500" anchor="t" anchorCtr="0">
            <a:spAutoFit/>
          </a:bodyPr>
          <a:lstStyle/>
          <a:p>
            <a:pPr marL="0" marR="0" lvl="0" indent="0" algn="ctr" rtl="0">
              <a:lnSpc>
                <a:spcPct val="100000"/>
              </a:lnSpc>
              <a:spcBef>
                <a:spcPts val="0"/>
              </a:spcBef>
              <a:spcAft>
                <a:spcPts val="0"/>
              </a:spcAft>
              <a:buClr>
                <a:srgbClr val="182DFF"/>
              </a:buClr>
              <a:buSzPts val="1100"/>
              <a:buFont typeface="Avenir"/>
              <a:buNone/>
            </a:pPr>
            <a:r>
              <a:rPr lang="en-GB" sz="1100" b="1">
                <a:solidFill>
                  <a:srgbClr val="182DFF"/>
                </a:solidFill>
              </a:rPr>
              <a:t>5.2M</a:t>
            </a:r>
            <a:endParaRPr sz="1100" b="1">
              <a:solidFill>
                <a:srgbClr val="182DFF"/>
              </a:solidFill>
            </a:endParaRPr>
          </a:p>
          <a:p>
            <a:pPr marL="0" marR="0" lvl="0" indent="0" algn="ctr" rtl="0">
              <a:lnSpc>
                <a:spcPct val="100000"/>
              </a:lnSpc>
              <a:spcBef>
                <a:spcPts val="500"/>
              </a:spcBef>
              <a:spcAft>
                <a:spcPts val="500"/>
              </a:spcAft>
              <a:buClr>
                <a:srgbClr val="182DFF"/>
              </a:buClr>
              <a:buSzPts val="1100"/>
              <a:buFont typeface="Avenir"/>
              <a:buNone/>
            </a:pPr>
            <a:r>
              <a:rPr lang="en-GB" sz="1100"/>
              <a:t>Sentence</a:t>
            </a:r>
            <a:r>
              <a:rPr lang="en-GB" sz="1100" i="0" u="none" strike="noStrike" cap="none">
                <a:solidFill>
                  <a:srgbClr val="000000"/>
                </a:solidFill>
              </a:rPr>
              <a:t> </a:t>
            </a:r>
            <a:r>
              <a:rPr lang="en-GB" sz="1100"/>
              <a:t>C</a:t>
            </a:r>
            <a:r>
              <a:rPr lang="en-GB" sz="1100" i="0" u="none" strike="noStrike" cap="none">
                <a:solidFill>
                  <a:srgbClr val="000000"/>
                </a:solidFill>
              </a:rPr>
              <a:t>o-</a:t>
            </a:r>
            <a:r>
              <a:rPr lang="en-GB" sz="1100"/>
              <a:t>M</a:t>
            </a:r>
            <a:r>
              <a:rPr lang="en-GB" sz="1100" i="0" u="none" strike="noStrike" cap="none">
                <a:solidFill>
                  <a:srgbClr val="000000"/>
                </a:solidFill>
              </a:rPr>
              <a:t>entions</a:t>
            </a:r>
            <a:endParaRPr sz="1100" i="0" u="none" strike="noStrike" cap="none">
              <a:solidFill>
                <a:srgbClr val="000000"/>
              </a:solidFill>
            </a:endParaRPr>
          </a:p>
        </p:txBody>
      </p:sp>
      <p:sp>
        <p:nvSpPr>
          <p:cNvPr id="967" name="Google Shape;967;p59"/>
          <p:cNvSpPr txBox="1"/>
          <p:nvPr/>
        </p:nvSpPr>
        <p:spPr>
          <a:xfrm>
            <a:off x="6694325" y="2992350"/>
            <a:ext cx="1671300" cy="447900"/>
          </a:xfrm>
          <a:prstGeom prst="rect">
            <a:avLst/>
          </a:prstGeom>
          <a:noFill/>
          <a:ln>
            <a:noFill/>
          </a:ln>
        </p:spPr>
        <p:txBody>
          <a:bodyPr spcFirstLastPara="1" wrap="square" lIns="41500" tIns="41500" rIns="41500" bIns="41500" anchor="t" anchorCtr="0">
            <a:spAutoFit/>
          </a:bodyPr>
          <a:lstStyle/>
          <a:p>
            <a:pPr marL="0" marR="0" lvl="0" indent="0" algn="ctr" rtl="0">
              <a:lnSpc>
                <a:spcPct val="115000"/>
              </a:lnSpc>
              <a:spcBef>
                <a:spcPts val="1000"/>
              </a:spcBef>
              <a:spcAft>
                <a:spcPts val="500"/>
              </a:spcAft>
              <a:buClr>
                <a:srgbClr val="182DFF"/>
              </a:buClr>
              <a:buSzPts val="1100"/>
              <a:buFont typeface="Avenir"/>
              <a:buNone/>
            </a:pPr>
            <a:r>
              <a:rPr lang="en-GB" sz="1100" b="1">
                <a:solidFill>
                  <a:srgbClr val="182DFF"/>
                </a:solidFill>
              </a:rPr>
              <a:t>714K</a:t>
            </a:r>
            <a:br>
              <a:rPr lang="en-GB" sz="1100" i="0" u="none" strike="noStrike" cap="none">
                <a:solidFill>
                  <a:srgbClr val="000000"/>
                </a:solidFill>
              </a:rPr>
            </a:br>
            <a:r>
              <a:rPr lang="en-GB" sz="1100"/>
              <a:t>Cause-and-effect</a:t>
            </a:r>
            <a:endParaRPr sz="1100" i="0" u="none" strike="noStrike" cap="none">
              <a:solidFill>
                <a:srgbClr val="000000"/>
              </a:solidFill>
            </a:endParaRPr>
          </a:p>
        </p:txBody>
      </p:sp>
      <p:sp>
        <p:nvSpPr>
          <p:cNvPr id="968" name="Google Shape;968;p59"/>
          <p:cNvSpPr txBox="1"/>
          <p:nvPr/>
        </p:nvSpPr>
        <p:spPr>
          <a:xfrm>
            <a:off x="488067" y="4052440"/>
            <a:ext cx="8390100" cy="283800"/>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500"/>
              </a:spcAft>
              <a:buClr>
                <a:schemeClr val="dk1"/>
              </a:buClr>
              <a:buSzPts val="1300"/>
              <a:buFont typeface="Avenir"/>
              <a:buNone/>
            </a:pPr>
            <a:endParaRPr sz="1300" i="0" u="none" strike="noStrike" cap="none">
              <a:solidFill>
                <a:srgbClr val="000000"/>
              </a:solidFill>
            </a:endParaRPr>
          </a:p>
        </p:txBody>
      </p:sp>
      <p:pic>
        <p:nvPicPr>
          <p:cNvPr id="969" name="Google Shape;969;p59" descr="Deuteriation of sugar protons simplify NMR assignments and structure  determination of large oligonucleotide by the 1H-NMR window approach. -  Abstract - Europe PMC"/>
          <p:cNvPicPr preferRelativeResize="0"/>
          <p:nvPr/>
        </p:nvPicPr>
        <p:blipFill rotWithShape="1">
          <a:blip r:embed="rId4">
            <a:alphaModFix amt="70000"/>
          </a:blip>
          <a:srcRect/>
          <a:stretch/>
        </p:blipFill>
        <p:spPr>
          <a:xfrm>
            <a:off x="669681" y="1278735"/>
            <a:ext cx="1296552" cy="1713373"/>
          </a:xfrm>
          <a:prstGeom prst="rect">
            <a:avLst/>
          </a:prstGeom>
          <a:noFill/>
          <a:ln>
            <a:noFill/>
          </a:ln>
        </p:spPr>
      </p:pic>
      <p:sp>
        <p:nvSpPr>
          <p:cNvPr id="970" name="Google Shape;970;p59"/>
          <p:cNvSpPr/>
          <p:nvPr/>
        </p:nvSpPr>
        <p:spPr>
          <a:xfrm>
            <a:off x="6466775" y="1924900"/>
            <a:ext cx="2126400" cy="393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GB" sz="900">
                <a:highlight>
                  <a:srgbClr val="FFFF00"/>
                </a:highlight>
              </a:rPr>
              <a:t>IFI6 </a:t>
            </a:r>
            <a:r>
              <a:rPr lang="en-GB" sz="900"/>
              <a:t>may promote</a:t>
            </a:r>
            <a:r>
              <a:rPr lang="en-GB" sz="900">
                <a:highlight>
                  <a:srgbClr val="FFFF00"/>
                </a:highlight>
              </a:rPr>
              <a:t> breast cancer </a:t>
            </a:r>
            <a:r>
              <a:rPr lang="en-GB" sz="900"/>
              <a:t>metastasis</a:t>
            </a:r>
            <a:endParaRPr sz="500" i="0" u="none" strike="noStrike" cap="none">
              <a:solidFill>
                <a:srgbClr val="000000"/>
              </a:solidFill>
            </a:endParaRPr>
          </a:p>
        </p:txBody>
      </p:sp>
      <p:sp>
        <p:nvSpPr>
          <p:cNvPr id="971" name="Google Shape;971;p59"/>
          <p:cNvSpPr/>
          <p:nvPr/>
        </p:nvSpPr>
        <p:spPr>
          <a:xfrm>
            <a:off x="3579461" y="1667569"/>
            <a:ext cx="1830300" cy="330300"/>
          </a:xfrm>
          <a:prstGeom prst="rect">
            <a:avLst/>
          </a:prstGeom>
          <a:noFill/>
          <a:ln>
            <a:noFill/>
          </a:ln>
        </p:spPr>
        <p:txBody>
          <a:bodyPr spcFirstLastPara="1" wrap="square" lIns="81725" tIns="40850" rIns="81725" bIns="40850" anchor="t" anchorCtr="0">
            <a:noAutofit/>
          </a:bodyPr>
          <a:lstStyle/>
          <a:p>
            <a:pPr marL="0" marR="0" lvl="0" indent="0" algn="ctr" rtl="0">
              <a:lnSpc>
                <a:spcPct val="100000"/>
              </a:lnSpc>
              <a:spcBef>
                <a:spcPts val="0"/>
              </a:spcBef>
              <a:spcAft>
                <a:spcPts val="0"/>
              </a:spcAft>
              <a:buNone/>
            </a:pPr>
            <a:r>
              <a:rPr lang="en-GB" sz="900"/>
              <a:t>including IFIT1, ISG15, </a:t>
            </a:r>
            <a:r>
              <a:rPr lang="en-GB" sz="900">
                <a:highlight>
                  <a:srgbClr val="FFFF00"/>
                </a:highlight>
              </a:rPr>
              <a:t>IFI6</a:t>
            </a:r>
            <a:r>
              <a:rPr lang="en-GB" sz="900"/>
              <a:t>, GOLM5, KLHL35, and OAS2, were associated with the total survival probability in </a:t>
            </a:r>
            <a:r>
              <a:rPr lang="en-GB" sz="900">
                <a:highlight>
                  <a:srgbClr val="FFFF00"/>
                </a:highlight>
              </a:rPr>
              <a:t>breast cancer </a:t>
            </a:r>
            <a:r>
              <a:rPr lang="en-GB" sz="900"/>
              <a:t>patients</a:t>
            </a:r>
            <a:endParaRPr sz="500" strike="noStrike">
              <a:solidFill>
                <a:srgbClr val="1A9988"/>
              </a:solidFill>
            </a:endParaRPr>
          </a:p>
        </p:txBody>
      </p:sp>
      <p:sp>
        <p:nvSpPr>
          <p:cNvPr id="972" name="Google Shape;972;p59"/>
          <p:cNvSpPr txBox="1"/>
          <p:nvPr/>
        </p:nvSpPr>
        <p:spPr>
          <a:xfrm>
            <a:off x="488075" y="4142925"/>
            <a:ext cx="8436000" cy="253200"/>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500"/>
              </a:spcAft>
              <a:buClr>
                <a:schemeClr val="dk1"/>
              </a:buClr>
              <a:buSzPts val="1100"/>
              <a:buFont typeface="Avenir"/>
              <a:buNone/>
            </a:pPr>
            <a:r>
              <a:rPr lang="en-GB" sz="1100">
                <a:solidFill>
                  <a:schemeClr val="dk1"/>
                </a:solidFill>
              </a:rPr>
              <a:t>*Includes all open access literature, pre-prints, grants, drug labels, clinical trials &amp; patents. Excludes closed-access full text. </a:t>
            </a:r>
            <a:endParaRPr sz="1100" i="0" u="none" strike="noStrike" cap="none">
              <a:solidFill>
                <a:srgbClr val="000000"/>
              </a:solidFill>
            </a:endParaRPr>
          </a:p>
        </p:txBody>
      </p:sp>
      <p:sp>
        <p:nvSpPr>
          <p:cNvPr id="973" name="Google Shape;973;p59"/>
          <p:cNvSpPr/>
          <p:nvPr/>
        </p:nvSpPr>
        <p:spPr>
          <a:xfrm>
            <a:off x="904350" y="1997875"/>
            <a:ext cx="255000" cy="1281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4" name="Google Shape;974;p59"/>
          <p:cNvSpPr/>
          <p:nvPr/>
        </p:nvSpPr>
        <p:spPr>
          <a:xfrm>
            <a:off x="1476450" y="2415425"/>
            <a:ext cx="255000" cy="1281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60"/>
          <p:cNvSpPr/>
          <p:nvPr/>
        </p:nvSpPr>
        <p:spPr>
          <a:xfrm>
            <a:off x="0" y="858000"/>
            <a:ext cx="9144000" cy="3125100"/>
          </a:xfrm>
          <a:prstGeom prst="roundRect">
            <a:avLst>
              <a:gd name="adj" fmla="val 0"/>
            </a:avLst>
          </a:prstGeom>
          <a:solidFill>
            <a:srgbClr val="FFFFFF"/>
          </a:solidFill>
          <a:ln>
            <a:noFill/>
          </a:ln>
          <a:effectLst>
            <a:outerShdw blurRad="254000" dist="23040" dir="5400000" rotWithShape="0">
              <a:srgbClr val="000000">
                <a:alpha val="15690"/>
              </a:srgbClr>
            </a:outerShdw>
          </a:effectLst>
        </p:spPr>
        <p:txBody>
          <a:bodyPr spcFirstLastPara="1" wrap="square" lIns="91425" tIns="91425" rIns="91425" bIns="91425" anchor="ctr" anchorCtr="0">
            <a:noAutofit/>
          </a:bodyPr>
          <a:lstStyle/>
          <a:p>
            <a:pPr marL="0" lvl="0" indent="0" algn="ctr" rtl="0">
              <a:spcBef>
                <a:spcPts val="1000"/>
              </a:spcBef>
              <a:spcAft>
                <a:spcPts val="500"/>
              </a:spcAft>
              <a:buClr>
                <a:srgbClr val="182DFF"/>
              </a:buClr>
              <a:buSzPts val="1100"/>
              <a:buFont typeface="Avenir"/>
              <a:buNone/>
            </a:pPr>
            <a:r>
              <a:rPr lang="en-GB" sz="1100" b="1">
                <a:solidFill>
                  <a:srgbClr val="182DFF"/>
                </a:solidFill>
              </a:rPr>
              <a:t>714K</a:t>
            </a:r>
            <a:endParaRPr/>
          </a:p>
        </p:txBody>
      </p:sp>
      <p:sp>
        <p:nvSpPr>
          <p:cNvPr id="980" name="Google Shape;980;p60"/>
          <p:cNvSpPr/>
          <p:nvPr/>
        </p:nvSpPr>
        <p:spPr>
          <a:xfrm>
            <a:off x="4287633" y="4776450"/>
            <a:ext cx="559800" cy="198600"/>
          </a:xfrm>
          <a:prstGeom prst="rect">
            <a:avLst/>
          </a:prstGeom>
          <a:noFill/>
          <a:ln>
            <a:noFill/>
          </a:ln>
        </p:spPr>
        <p:txBody>
          <a:bodyPr spcFirstLastPara="1" wrap="square" lIns="93150" tIns="93150" rIns="93150" bIns="93150" anchor="ctr" anchorCtr="0">
            <a:noAutofit/>
          </a:bodyPr>
          <a:lstStyle/>
          <a:p>
            <a:pPr marL="0" marR="0" lvl="0" indent="0" algn="ct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14</a:t>
            </a:fld>
            <a:endParaRPr sz="999" b="0" i="0" u="none" strike="noStrike" cap="none">
              <a:solidFill>
                <a:srgbClr val="000000"/>
              </a:solidFill>
              <a:latin typeface="Arial"/>
              <a:ea typeface="Arial"/>
              <a:cs typeface="Arial"/>
              <a:sym typeface="Arial"/>
            </a:endParaRPr>
          </a:p>
        </p:txBody>
      </p:sp>
      <p:pic>
        <p:nvPicPr>
          <p:cNvPr id="981" name="Google Shape;981;p60"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982" name="Google Shape;982;p60"/>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Biorelate</a:t>
            </a:r>
            <a:endParaRPr sz="908" b="0" i="0" u="none" strike="noStrike" cap="none">
              <a:solidFill>
                <a:schemeClr val="accent4"/>
              </a:solidFill>
              <a:latin typeface="Arial"/>
              <a:ea typeface="Arial"/>
              <a:cs typeface="Arial"/>
              <a:sym typeface="Arial"/>
            </a:endParaRPr>
          </a:p>
        </p:txBody>
      </p:sp>
      <p:sp>
        <p:nvSpPr>
          <p:cNvPr id="983" name="Google Shape;983;p60"/>
          <p:cNvSpPr txBox="1"/>
          <p:nvPr/>
        </p:nvSpPr>
        <p:spPr>
          <a:xfrm>
            <a:off x="392150" y="228600"/>
            <a:ext cx="84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solidFill>
                  <a:srgbClr val="14142A"/>
                </a:solidFill>
                <a:latin typeface="Lato"/>
                <a:ea typeface="Lato"/>
                <a:cs typeface="Lato"/>
                <a:sym typeface="Lato"/>
              </a:rPr>
              <a:t>Connecting cause-and-effect relationships </a:t>
            </a:r>
            <a:r>
              <a:rPr lang="en-GB" sz="1700" b="1">
                <a:solidFill>
                  <a:srgbClr val="14142A"/>
                </a:solidFill>
                <a:latin typeface="Lato"/>
                <a:ea typeface="Lato"/>
                <a:cs typeface="Lato"/>
                <a:sym typeface="Lato"/>
              </a:rPr>
              <a:t>greatly increases target-disease links</a:t>
            </a:r>
            <a:endParaRPr sz="1700" b="1">
              <a:solidFill>
                <a:srgbClr val="14142A"/>
              </a:solidFill>
              <a:latin typeface="Lato"/>
              <a:ea typeface="Lato"/>
              <a:cs typeface="Lato"/>
              <a:sym typeface="Lato"/>
            </a:endParaRPr>
          </a:p>
        </p:txBody>
      </p:sp>
      <p:pic>
        <p:nvPicPr>
          <p:cNvPr id="984" name="Google Shape;984;p60"/>
          <p:cNvPicPr preferRelativeResize="0"/>
          <p:nvPr/>
        </p:nvPicPr>
        <p:blipFill>
          <a:blip r:embed="rId4">
            <a:alphaModFix/>
          </a:blip>
          <a:stretch>
            <a:fillRect/>
          </a:stretch>
        </p:blipFill>
        <p:spPr>
          <a:xfrm>
            <a:off x="3178125" y="979800"/>
            <a:ext cx="2255400" cy="2166267"/>
          </a:xfrm>
          <a:prstGeom prst="rect">
            <a:avLst/>
          </a:prstGeom>
          <a:noFill/>
          <a:ln>
            <a:noFill/>
          </a:ln>
        </p:spPr>
      </p:pic>
      <p:pic>
        <p:nvPicPr>
          <p:cNvPr id="985" name="Google Shape;985;p60"/>
          <p:cNvPicPr preferRelativeResize="0"/>
          <p:nvPr/>
        </p:nvPicPr>
        <p:blipFill>
          <a:blip r:embed="rId5">
            <a:alphaModFix/>
          </a:blip>
          <a:stretch>
            <a:fillRect/>
          </a:stretch>
        </p:blipFill>
        <p:spPr>
          <a:xfrm>
            <a:off x="331800" y="979800"/>
            <a:ext cx="2255401" cy="2179826"/>
          </a:xfrm>
          <a:prstGeom prst="rect">
            <a:avLst/>
          </a:prstGeom>
          <a:noFill/>
          <a:ln>
            <a:noFill/>
          </a:ln>
        </p:spPr>
      </p:pic>
      <p:pic>
        <p:nvPicPr>
          <p:cNvPr id="986" name="Google Shape;986;p60"/>
          <p:cNvPicPr preferRelativeResize="0"/>
          <p:nvPr/>
        </p:nvPicPr>
        <p:blipFill>
          <a:blip r:embed="rId6">
            <a:alphaModFix/>
          </a:blip>
          <a:stretch>
            <a:fillRect/>
          </a:stretch>
        </p:blipFill>
        <p:spPr>
          <a:xfrm>
            <a:off x="6225525" y="979800"/>
            <a:ext cx="2095675" cy="2132995"/>
          </a:xfrm>
          <a:prstGeom prst="rect">
            <a:avLst/>
          </a:prstGeom>
          <a:noFill/>
          <a:ln>
            <a:noFill/>
          </a:ln>
        </p:spPr>
      </p:pic>
      <p:sp>
        <p:nvSpPr>
          <p:cNvPr id="987" name="Google Shape;987;p60"/>
          <p:cNvSpPr/>
          <p:nvPr/>
        </p:nvSpPr>
        <p:spPr>
          <a:xfrm>
            <a:off x="641925" y="1759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A</a:t>
            </a:r>
            <a:endParaRPr b="1">
              <a:solidFill>
                <a:schemeClr val="lt1"/>
              </a:solidFill>
            </a:endParaRPr>
          </a:p>
        </p:txBody>
      </p:sp>
      <p:sp>
        <p:nvSpPr>
          <p:cNvPr id="988" name="Google Shape;988;p60"/>
          <p:cNvSpPr/>
          <p:nvPr/>
        </p:nvSpPr>
        <p:spPr>
          <a:xfrm>
            <a:off x="1606025" y="1759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B</a:t>
            </a:r>
            <a:endParaRPr b="1">
              <a:solidFill>
                <a:schemeClr val="lt1"/>
              </a:solidFill>
            </a:endParaRPr>
          </a:p>
        </p:txBody>
      </p:sp>
      <p:sp>
        <p:nvSpPr>
          <p:cNvPr id="989" name="Google Shape;989;p60"/>
          <p:cNvSpPr/>
          <p:nvPr/>
        </p:nvSpPr>
        <p:spPr>
          <a:xfrm>
            <a:off x="3511350" y="1759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B</a:t>
            </a:r>
            <a:endParaRPr b="1">
              <a:solidFill>
                <a:schemeClr val="lt1"/>
              </a:solidFill>
            </a:endParaRPr>
          </a:p>
        </p:txBody>
      </p:sp>
      <p:sp>
        <p:nvSpPr>
          <p:cNvPr id="990" name="Google Shape;990;p60"/>
          <p:cNvSpPr/>
          <p:nvPr/>
        </p:nvSpPr>
        <p:spPr>
          <a:xfrm>
            <a:off x="4519625" y="1759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C</a:t>
            </a:r>
            <a:endParaRPr b="1">
              <a:solidFill>
                <a:schemeClr val="lt1"/>
              </a:solidFill>
            </a:endParaRPr>
          </a:p>
        </p:txBody>
      </p:sp>
      <p:sp>
        <p:nvSpPr>
          <p:cNvPr id="991" name="Google Shape;991;p60"/>
          <p:cNvSpPr/>
          <p:nvPr/>
        </p:nvSpPr>
        <p:spPr>
          <a:xfrm>
            <a:off x="6528325" y="1759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C</a:t>
            </a:r>
            <a:endParaRPr b="1">
              <a:solidFill>
                <a:schemeClr val="lt1"/>
              </a:solidFill>
            </a:endParaRPr>
          </a:p>
        </p:txBody>
      </p:sp>
      <p:sp>
        <p:nvSpPr>
          <p:cNvPr id="992" name="Google Shape;992;p60"/>
          <p:cNvSpPr/>
          <p:nvPr/>
        </p:nvSpPr>
        <p:spPr>
          <a:xfrm>
            <a:off x="7553725" y="1759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D</a:t>
            </a:r>
            <a:endParaRPr b="1">
              <a:solidFill>
                <a:schemeClr val="lt1"/>
              </a:solidFill>
            </a:endParaRPr>
          </a:p>
        </p:txBody>
      </p:sp>
      <p:cxnSp>
        <p:nvCxnSpPr>
          <p:cNvPr id="993" name="Google Shape;993;p60"/>
          <p:cNvCxnSpPr>
            <a:stCxn id="987" idx="6"/>
            <a:endCxn id="988" idx="2"/>
          </p:cNvCxnSpPr>
          <p:nvPr/>
        </p:nvCxnSpPr>
        <p:spPr>
          <a:xfrm>
            <a:off x="1119225" y="1982200"/>
            <a:ext cx="486900" cy="0"/>
          </a:xfrm>
          <a:prstGeom prst="straightConnector1">
            <a:avLst/>
          </a:prstGeom>
          <a:noFill/>
          <a:ln w="38100" cap="flat" cmpd="sng">
            <a:solidFill>
              <a:schemeClr val="dk2"/>
            </a:solidFill>
            <a:prstDash val="solid"/>
            <a:round/>
            <a:headEnd type="none" w="med" len="med"/>
            <a:tailEnd type="triangle" w="med" len="med"/>
          </a:ln>
        </p:spPr>
      </p:cxnSp>
      <p:cxnSp>
        <p:nvCxnSpPr>
          <p:cNvPr id="994" name="Google Shape;994;p60"/>
          <p:cNvCxnSpPr>
            <a:stCxn id="989" idx="6"/>
          </p:cNvCxnSpPr>
          <p:nvPr/>
        </p:nvCxnSpPr>
        <p:spPr>
          <a:xfrm>
            <a:off x="3988650" y="1982200"/>
            <a:ext cx="560700" cy="0"/>
          </a:xfrm>
          <a:prstGeom prst="straightConnector1">
            <a:avLst/>
          </a:prstGeom>
          <a:noFill/>
          <a:ln w="38100" cap="flat" cmpd="sng">
            <a:solidFill>
              <a:schemeClr val="dk2"/>
            </a:solidFill>
            <a:prstDash val="solid"/>
            <a:round/>
            <a:headEnd type="none" w="med" len="med"/>
            <a:tailEnd type="triangle" w="med" len="med"/>
          </a:ln>
        </p:spPr>
      </p:cxnSp>
      <p:cxnSp>
        <p:nvCxnSpPr>
          <p:cNvPr id="995" name="Google Shape;995;p60"/>
          <p:cNvCxnSpPr/>
          <p:nvPr/>
        </p:nvCxnSpPr>
        <p:spPr>
          <a:xfrm>
            <a:off x="6993013" y="1982200"/>
            <a:ext cx="560700" cy="0"/>
          </a:xfrm>
          <a:prstGeom prst="straightConnector1">
            <a:avLst/>
          </a:prstGeom>
          <a:noFill/>
          <a:ln w="38100" cap="flat" cmpd="sng">
            <a:solidFill>
              <a:schemeClr val="dk2"/>
            </a:solidFill>
            <a:prstDash val="solid"/>
            <a:round/>
            <a:headEnd type="none" w="med" len="med"/>
            <a:tailEnd type="triangle" w="med" len="med"/>
          </a:ln>
        </p:spPr>
      </p:cxnSp>
      <p:cxnSp>
        <p:nvCxnSpPr>
          <p:cNvPr id="996" name="Google Shape;996;p60"/>
          <p:cNvCxnSpPr>
            <a:stCxn id="988" idx="6"/>
            <a:endCxn id="989" idx="2"/>
          </p:cNvCxnSpPr>
          <p:nvPr/>
        </p:nvCxnSpPr>
        <p:spPr>
          <a:xfrm>
            <a:off x="2083325" y="1982200"/>
            <a:ext cx="1428000" cy="0"/>
          </a:xfrm>
          <a:prstGeom prst="straightConnector1">
            <a:avLst/>
          </a:prstGeom>
          <a:noFill/>
          <a:ln w="38100" cap="flat" cmpd="sng">
            <a:solidFill>
              <a:schemeClr val="accent3"/>
            </a:solidFill>
            <a:prstDash val="dash"/>
            <a:round/>
            <a:headEnd type="none" w="med" len="med"/>
            <a:tailEnd type="triangle" w="med" len="med"/>
          </a:ln>
        </p:spPr>
      </p:cxnSp>
      <p:cxnSp>
        <p:nvCxnSpPr>
          <p:cNvPr id="997" name="Google Shape;997;p60"/>
          <p:cNvCxnSpPr>
            <a:endCxn id="991" idx="2"/>
          </p:cNvCxnSpPr>
          <p:nvPr/>
        </p:nvCxnSpPr>
        <p:spPr>
          <a:xfrm>
            <a:off x="4996825" y="1982200"/>
            <a:ext cx="1531500" cy="0"/>
          </a:xfrm>
          <a:prstGeom prst="straightConnector1">
            <a:avLst/>
          </a:prstGeom>
          <a:noFill/>
          <a:ln w="38100" cap="flat" cmpd="sng">
            <a:solidFill>
              <a:schemeClr val="accent3"/>
            </a:solidFill>
            <a:prstDash val="dash"/>
            <a:round/>
            <a:headEnd type="none" w="med" len="med"/>
            <a:tailEnd type="triangle" w="med" len="med"/>
          </a:ln>
        </p:spPr>
      </p:cxnSp>
      <p:sp>
        <p:nvSpPr>
          <p:cNvPr id="998" name="Google Shape;998;p60"/>
          <p:cNvSpPr/>
          <p:nvPr/>
        </p:nvSpPr>
        <p:spPr>
          <a:xfrm>
            <a:off x="583200" y="3229175"/>
            <a:ext cx="1752600" cy="6495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200" b="1">
                <a:solidFill>
                  <a:srgbClr val="006AFF"/>
                </a:solidFill>
              </a:rPr>
              <a:t>714K</a:t>
            </a:r>
            <a:endParaRPr sz="1200" b="1">
              <a:solidFill>
                <a:srgbClr val="006AFF"/>
              </a:solidFill>
            </a:endParaRPr>
          </a:p>
          <a:p>
            <a:pPr marL="0" marR="0" lvl="0" indent="0" algn="ctr" rtl="0">
              <a:lnSpc>
                <a:spcPct val="100000"/>
              </a:lnSpc>
              <a:spcBef>
                <a:spcPts val="0"/>
              </a:spcBef>
              <a:spcAft>
                <a:spcPts val="0"/>
              </a:spcAft>
              <a:buNone/>
            </a:pPr>
            <a:br>
              <a:rPr lang="en-GB" sz="1200"/>
            </a:br>
            <a:r>
              <a:rPr lang="en-GB" sz="1200"/>
              <a:t>Depth 1</a:t>
            </a:r>
            <a:endParaRPr sz="1200" strike="noStrike">
              <a:solidFill>
                <a:srgbClr val="1A9988"/>
              </a:solidFill>
            </a:endParaRPr>
          </a:p>
        </p:txBody>
      </p:sp>
      <p:sp>
        <p:nvSpPr>
          <p:cNvPr id="999" name="Google Shape;999;p60"/>
          <p:cNvSpPr/>
          <p:nvPr/>
        </p:nvSpPr>
        <p:spPr>
          <a:xfrm>
            <a:off x="3429525" y="3223550"/>
            <a:ext cx="1752600" cy="6495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200" b="1">
                <a:solidFill>
                  <a:srgbClr val="006AFF"/>
                </a:solidFill>
              </a:rPr>
              <a:t>12M</a:t>
            </a:r>
            <a:br>
              <a:rPr lang="en-GB" sz="1200"/>
            </a:br>
            <a:br>
              <a:rPr lang="en-GB" sz="1200"/>
            </a:br>
            <a:r>
              <a:rPr lang="en-GB" sz="1200"/>
              <a:t>Depth 2</a:t>
            </a:r>
            <a:endParaRPr sz="1200" strike="noStrike">
              <a:solidFill>
                <a:srgbClr val="1A9988"/>
              </a:solidFill>
            </a:endParaRPr>
          </a:p>
        </p:txBody>
      </p:sp>
      <p:sp>
        <p:nvSpPr>
          <p:cNvPr id="1000" name="Google Shape;1000;p60"/>
          <p:cNvSpPr/>
          <p:nvPr/>
        </p:nvSpPr>
        <p:spPr>
          <a:xfrm>
            <a:off x="6397050" y="3234875"/>
            <a:ext cx="1752600" cy="6381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200" b="1">
                <a:solidFill>
                  <a:srgbClr val="006AFF"/>
                </a:solidFill>
              </a:rPr>
              <a:t>89M</a:t>
            </a:r>
            <a:endParaRPr sz="1200" b="1">
              <a:solidFill>
                <a:srgbClr val="006AFF"/>
              </a:solidFill>
            </a:endParaRPr>
          </a:p>
          <a:p>
            <a:pPr marL="0" marR="0" lvl="0" indent="0" algn="ctr" rtl="0">
              <a:lnSpc>
                <a:spcPct val="100000"/>
              </a:lnSpc>
              <a:spcBef>
                <a:spcPts val="0"/>
              </a:spcBef>
              <a:spcAft>
                <a:spcPts val="0"/>
              </a:spcAft>
              <a:buNone/>
            </a:pPr>
            <a:endParaRPr sz="1200"/>
          </a:p>
          <a:p>
            <a:pPr marL="0" marR="0" lvl="0" indent="0" algn="ctr" rtl="0">
              <a:lnSpc>
                <a:spcPct val="100000"/>
              </a:lnSpc>
              <a:spcBef>
                <a:spcPts val="0"/>
              </a:spcBef>
              <a:spcAft>
                <a:spcPts val="0"/>
              </a:spcAft>
              <a:buNone/>
            </a:pPr>
            <a:r>
              <a:rPr lang="en-GB" sz="1200"/>
              <a:t>Depth 3</a:t>
            </a:r>
            <a:endParaRPr sz="1200" strike="noStrike">
              <a:solidFill>
                <a:srgbClr val="1A9988"/>
              </a:solidFill>
            </a:endParaRPr>
          </a:p>
        </p:txBody>
      </p:sp>
      <p:sp>
        <p:nvSpPr>
          <p:cNvPr id="1001" name="Google Shape;1001;p60"/>
          <p:cNvSpPr txBox="1"/>
          <p:nvPr/>
        </p:nvSpPr>
        <p:spPr>
          <a:xfrm>
            <a:off x="2398175" y="1629163"/>
            <a:ext cx="798300" cy="27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0000"/>
                </a:solidFill>
              </a:rPr>
              <a:t>NOVEL</a:t>
            </a:r>
            <a:endParaRPr b="1">
              <a:solidFill>
                <a:srgbClr val="FF0000"/>
              </a:solidFill>
            </a:endParaRPr>
          </a:p>
        </p:txBody>
      </p:sp>
      <p:sp>
        <p:nvSpPr>
          <p:cNvPr id="1002" name="Google Shape;1002;p60"/>
          <p:cNvSpPr txBox="1"/>
          <p:nvPr/>
        </p:nvSpPr>
        <p:spPr>
          <a:xfrm>
            <a:off x="5363475" y="1629163"/>
            <a:ext cx="798300" cy="27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0000"/>
                </a:solidFill>
              </a:rPr>
              <a:t>NOVEL</a:t>
            </a:r>
            <a:endParaRPr b="1">
              <a:solidFill>
                <a:srgbClr val="FF0000"/>
              </a:solidFill>
            </a:endParaRPr>
          </a:p>
        </p:txBody>
      </p:sp>
      <p:sp>
        <p:nvSpPr>
          <p:cNvPr id="1003" name="Google Shape;1003;p60"/>
          <p:cNvSpPr txBox="1"/>
          <p:nvPr/>
        </p:nvSpPr>
        <p:spPr>
          <a:xfrm>
            <a:off x="354000" y="4132725"/>
            <a:ext cx="8522700" cy="253200"/>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500"/>
              </a:spcAft>
              <a:buClr>
                <a:schemeClr val="dk1"/>
              </a:buClr>
              <a:buSzPts val="1100"/>
              <a:buFont typeface="Avenir"/>
              <a:buNone/>
            </a:pPr>
            <a:r>
              <a:rPr lang="en-GB" sz="1100" b="1">
                <a:solidFill>
                  <a:schemeClr val="dk1"/>
                </a:solidFill>
              </a:rPr>
              <a:t>Reminder</a:t>
            </a:r>
            <a:r>
              <a:rPr lang="en-GB" sz="1100">
                <a:solidFill>
                  <a:schemeClr val="dk1"/>
                </a:solidFill>
              </a:rPr>
              <a:t>: at depth 1, links are known, but at depths 2 and 3 the targets and diseases are novel and have not been mentioned together </a:t>
            </a:r>
            <a:endParaRPr sz="1100" i="0" u="none" strike="noStrike" cap="none">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61"/>
          <p:cNvSpPr/>
          <p:nvPr/>
        </p:nvSpPr>
        <p:spPr>
          <a:xfrm>
            <a:off x="4311295" y="4776450"/>
            <a:ext cx="5433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15</a:t>
            </a:fld>
            <a:endParaRPr sz="999" b="0" i="0" u="none" strike="noStrike" cap="none">
              <a:solidFill>
                <a:srgbClr val="000000"/>
              </a:solidFill>
              <a:latin typeface="Arial"/>
              <a:ea typeface="Arial"/>
              <a:cs typeface="Arial"/>
              <a:sym typeface="Arial"/>
            </a:endParaRPr>
          </a:p>
        </p:txBody>
      </p:sp>
      <p:pic>
        <p:nvPicPr>
          <p:cNvPr id="1009" name="Google Shape;1009;p61" descr="Google Shape;510;p123"/>
          <p:cNvPicPr preferRelativeResize="0"/>
          <p:nvPr/>
        </p:nvPicPr>
        <p:blipFill rotWithShape="1">
          <a:blip r:embed="rId3">
            <a:alphaModFix/>
          </a:blip>
          <a:srcRect/>
          <a:stretch/>
        </p:blipFill>
        <p:spPr>
          <a:xfrm>
            <a:off x="175524" y="4790167"/>
            <a:ext cx="837415" cy="171602"/>
          </a:xfrm>
          <a:prstGeom prst="rect">
            <a:avLst/>
          </a:prstGeom>
          <a:noFill/>
          <a:ln>
            <a:noFill/>
          </a:ln>
        </p:spPr>
      </p:pic>
      <p:graphicFrame>
        <p:nvGraphicFramePr>
          <p:cNvPr id="1010" name="Google Shape;1010;p61"/>
          <p:cNvGraphicFramePr/>
          <p:nvPr/>
        </p:nvGraphicFramePr>
        <p:xfrm>
          <a:off x="331800" y="1055800"/>
          <a:ext cx="8288725" cy="2457865"/>
        </p:xfrm>
        <a:graphic>
          <a:graphicData uri="http://schemas.openxmlformats.org/drawingml/2006/table">
            <a:tbl>
              <a:tblPr>
                <a:noFill/>
                <a:tableStyleId>{A094AB80-B030-4EC8-85BB-1141C5BFC41E}</a:tableStyleId>
              </a:tblPr>
              <a:tblGrid>
                <a:gridCol w="1290750">
                  <a:extLst>
                    <a:ext uri="{9D8B030D-6E8A-4147-A177-3AD203B41FA5}">
                      <a16:colId xmlns:a16="http://schemas.microsoft.com/office/drawing/2014/main" val="20000"/>
                    </a:ext>
                  </a:extLst>
                </a:gridCol>
                <a:gridCol w="1940450">
                  <a:extLst>
                    <a:ext uri="{9D8B030D-6E8A-4147-A177-3AD203B41FA5}">
                      <a16:colId xmlns:a16="http://schemas.microsoft.com/office/drawing/2014/main" val="20001"/>
                    </a:ext>
                  </a:extLst>
                </a:gridCol>
                <a:gridCol w="1291600">
                  <a:extLst>
                    <a:ext uri="{9D8B030D-6E8A-4147-A177-3AD203B41FA5}">
                      <a16:colId xmlns:a16="http://schemas.microsoft.com/office/drawing/2014/main" val="20002"/>
                    </a:ext>
                  </a:extLst>
                </a:gridCol>
                <a:gridCol w="1301675">
                  <a:extLst>
                    <a:ext uri="{9D8B030D-6E8A-4147-A177-3AD203B41FA5}">
                      <a16:colId xmlns:a16="http://schemas.microsoft.com/office/drawing/2014/main" val="20003"/>
                    </a:ext>
                  </a:extLst>
                </a:gridCol>
                <a:gridCol w="1249450">
                  <a:extLst>
                    <a:ext uri="{9D8B030D-6E8A-4147-A177-3AD203B41FA5}">
                      <a16:colId xmlns:a16="http://schemas.microsoft.com/office/drawing/2014/main" val="20004"/>
                    </a:ext>
                  </a:extLst>
                </a:gridCol>
                <a:gridCol w="1214800">
                  <a:extLst>
                    <a:ext uri="{9D8B030D-6E8A-4147-A177-3AD203B41FA5}">
                      <a16:colId xmlns:a16="http://schemas.microsoft.com/office/drawing/2014/main" val="20005"/>
                    </a:ext>
                  </a:extLst>
                </a:gridCol>
              </a:tblGrid>
              <a:tr h="159175">
                <a:tc>
                  <a:txBody>
                    <a:bodyPr/>
                    <a:lstStyle/>
                    <a:p>
                      <a:pPr marL="0" lvl="0" indent="0" algn="l" rtl="0">
                        <a:lnSpc>
                          <a:spcPct val="115000"/>
                        </a:lnSpc>
                        <a:spcBef>
                          <a:spcPts val="0"/>
                        </a:spcBef>
                        <a:spcAft>
                          <a:spcPts val="0"/>
                        </a:spcAft>
                        <a:buNone/>
                      </a:pPr>
                      <a:r>
                        <a:rPr lang="en-GB" sz="1200" b="1">
                          <a:solidFill>
                            <a:schemeClr val="lt1"/>
                          </a:solidFill>
                        </a:rPr>
                        <a:t>Target name</a:t>
                      </a:r>
                      <a:endParaRPr sz="1200" b="1">
                        <a:solidFill>
                          <a:schemeClr val="lt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Disease name</a:t>
                      </a:r>
                      <a:endParaRPr sz="1200" b="1">
                        <a:solidFill>
                          <a:schemeClr val="lt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Connecting nodes depth 2</a:t>
                      </a:r>
                      <a:endParaRPr sz="1200" b="1">
                        <a:solidFill>
                          <a:schemeClr val="lt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Connecting nodes depth 3</a:t>
                      </a:r>
                      <a:endParaRPr sz="1200" b="1">
                        <a:solidFill>
                          <a:schemeClr val="lt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Document comentions</a:t>
                      </a:r>
                      <a:endParaRPr sz="1200" b="1">
                        <a:solidFill>
                          <a:schemeClr val="lt1"/>
                        </a:solidFill>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Enrichment p value</a:t>
                      </a:r>
                      <a:endParaRPr sz="1200" b="1">
                        <a:solidFill>
                          <a:schemeClr val="lt1"/>
                        </a:solidFill>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extLst>
                  <a:ext uri="{0D108BD9-81ED-4DB2-BD59-A6C34878D82A}">
                    <a16:rowId xmlns:a16="http://schemas.microsoft.com/office/drawing/2014/main" val="10000"/>
                  </a:ext>
                </a:extLst>
              </a:tr>
              <a:tr h="159175">
                <a:tc>
                  <a:txBody>
                    <a:bodyPr/>
                    <a:lstStyle/>
                    <a:p>
                      <a:pPr marL="0" lvl="0" indent="0" algn="l" rtl="0">
                        <a:lnSpc>
                          <a:spcPct val="115000"/>
                        </a:lnSpc>
                        <a:spcBef>
                          <a:spcPts val="0"/>
                        </a:spcBef>
                        <a:spcAft>
                          <a:spcPts val="0"/>
                        </a:spcAft>
                        <a:buNone/>
                      </a:pPr>
                      <a:r>
                        <a:rPr lang="en-GB" sz="1200"/>
                        <a:t>RBMS1</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200"/>
                        <a:t>Cardiomyocyte hypertrophy</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72</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783</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0</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&lt;0.05</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59175">
                <a:tc>
                  <a:txBody>
                    <a:bodyPr/>
                    <a:lstStyle/>
                    <a:p>
                      <a:pPr marL="0" lvl="0" indent="0" algn="l" rtl="0">
                        <a:lnSpc>
                          <a:spcPct val="115000"/>
                        </a:lnSpc>
                        <a:spcBef>
                          <a:spcPts val="0"/>
                        </a:spcBef>
                        <a:spcAft>
                          <a:spcPts val="0"/>
                        </a:spcAft>
                        <a:buNone/>
                      </a:pPr>
                      <a:r>
                        <a:rPr lang="en-GB" sz="1000"/>
                        <a:t>LGALS9</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Cardiomyocyte hypertrophy</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70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777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87550">
                <a:tc>
                  <a:txBody>
                    <a:bodyPr/>
                    <a:lstStyle/>
                    <a:p>
                      <a:pPr marL="0" lvl="0" indent="0" algn="l" rtl="0">
                        <a:lnSpc>
                          <a:spcPct val="115000"/>
                        </a:lnSpc>
                        <a:spcBef>
                          <a:spcPts val="0"/>
                        </a:spcBef>
                        <a:spcAft>
                          <a:spcPts val="0"/>
                        </a:spcAft>
                        <a:buNone/>
                      </a:pPr>
                      <a:r>
                        <a:rPr lang="en-GB" sz="1000"/>
                        <a:t>PDLIM7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Allodynia</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70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698</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39275">
                <a:tc>
                  <a:txBody>
                    <a:bodyPr/>
                    <a:lstStyle/>
                    <a:p>
                      <a:pPr marL="0" lvl="0" indent="0" algn="l" rtl="0">
                        <a:lnSpc>
                          <a:spcPct val="115000"/>
                        </a:lnSpc>
                        <a:spcBef>
                          <a:spcPts val="0"/>
                        </a:spcBef>
                        <a:spcAft>
                          <a:spcPts val="0"/>
                        </a:spcAft>
                        <a:buNone/>
                      </a:pPr>
                      <a:r>
                        <a:rPr lang="en-GB" sz="1000"/>
                        <a:t>MEN1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Vascular calcification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510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59175">
                <a:tc>
                  <a:txBody>
                    <a:bodyPr/>
                    <a:lstStyle/>
                    <a:p>
                      <a:pPr marL="0" lvl="0" indent="0" algn="l" rtl="0">
                        <a:lnSpc>
                          <a:spcPct val="115000"/>
                        </a:lnSpc>
                        <a:spcBef>
                          <a:spcPts val="0"/>
                        </a:spcBef>
                        <a:spcAft>
                          <a:spcPts val="0"/>
                        </a:spcAft>
                        <a:buNone/>
                      </a:pPr>
                      <a:r>
                        <a:rPr lang="en-GB" sz="1000"/>
                        <a:t>PDLIM7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Retinal neovascularization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297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139275">
                <a:tc>
                  <a:txBody>
                    <a:bodyPr/>
                    <a:lstStyle/>
                    <a:p>
                      <a:pPr marL="0" lvl="0" indent="0" algn="l" rtl="0">
                        <a:lnSpc>
                          <a:spcPct val="115000"/>
                        </a:lnSpc>
                        <a:spcBef>
                          <a:spcPts val="0"/>
                        </a:spcBef>
                        <a:spcAft>
                          <a:spcPts val="0"/>
                        </a:spcAft>
                        <a:buNone/>
                      </a:pPr>
                      <a:r>
                        <a:rPr lang="en-GB" sz="1000"/>
                        <a:t>CYLD</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Vascular calcification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510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139275">
                <a:tc>
                  <a:txBody>
                    <a:bodyPr/>
                    <a:lstStyle/>
                    <a:p>
                      <a:pPr marL="0" lvl="0" indent="0" algn="l" rtl="0">
                        <a:lnSpc>
                          <a:spcPct val="115000"/>
                        </a:lnSpc>
                        <a:spcBef>
                          <a:spcPts val="0"/>
                        </a:spcBef>
                        <a:spcAft>
                          <a:spcPts val="0"/>
                        </a:spcAft>
                        <a:buNone/>
                      </a:pPr>
                      <a:r>
                        <a:rPr lang="en-GB" sz="1000"/>
                        <a:t>FNDC5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stomach carcinoma</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411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198975">
                <a:tc>
                  <a:txBody>
                    <a:bodyPr/>
                    <a:lstStyle/>
                    <a:p>
                      <a:pPr marL="0" lvl="0" indent="0" algn="l" rtl="0">
                        <a:lnSpc>
                          <a:spcPct val="115000"/>
                        </a:lnSpc>
                        <a:spcBef>
                          <a:spcPts val="0"/>
                        </a:spcBef>
                        <a:spcAft>
                          <a:spcPts val="0"/>
                        </a:spcAft>
                        <a:buNone/>
                      </a:pPr>
                      <a:r>
                        <a:rPr lang="en-GB" sz="1000"/>
                        <a:t>PDLIM7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Renal interstitial fibrosis</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262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87550">
                <a:tc>
                  <a:txBody>
                    <a:bodyPr/>
                    <a:lstStyle/>
                    <a:p>
                      <a:pPr marL="0" lvl="0" indent="0" algn="l" rtl="0">
                        <a:lnSpc>
                          <a:spcPct val="115000"/>
                        </a:lnSpc>
                        <a:spcBef>
                          <a:spcPts val="0"/>
                        </a:spcBef>
                        <a:spcAft>
                          <a:spcPts val="0"/>
                        </a:spcAft>
                        <a:buNone/>
                      </a:pPr>
                      <a:r>
                        <a:rPr lang="en-GB" sz="1000"/>
                        <a:t>SATB1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renal fibrosis</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1075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139275">
                <a:tc>
                  <a:txBody>
                    <a:bodyPr/>
                    <a:lstStyle/>
                    <a:p>
                      <a:pPr marL="0" lvl="0" indent="0" algn="l" rtl="0">
                        <a:lnSpc>
                          <a:spcPct val="115000"/>
                        </a:lnSpc>
                        <a:spcBef>
                          <a:spcPts val="0"/>
                        </a:spcBef>
                        <a:spcAft>
                          <a:spcPts val="0"/>
                        </a:spcAft>
                        <a:buNone/>
                      </a:pPr>
                      <a:r>
                        <a:rPr lang="en-GB" sz="1000"/>
                        <a:t>NFAT5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a:t>retinal degeneration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481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011" name="Google Shape;1011;p61"/>
          <p:cNvSpPr/>
          <p:nvPr/>
        </p:nvSpPr>
        <p:spPr>
          <a:xfrm>
            <a:off x="331826" y="1722550"/>
            <a:ext cx="8288400" cy="2228700"/>
          </a:xfrm>
          <a:prstGeom prst="rect">
            <a:avLst/>
          </a:prstGeom>
          <a:gradFill>
            <a:gsLst>
              <a:gs pos="0">
                <a:srgbClr val="D3D3D3"/>
              </a:gs>
              <a:gs pos="100000">
                <a:srgbClr val="929292"/>
              </a:gs>
            </a:gsLst>
            <a:path path="circle">
              <a:fillToRect l="50000" t="50000" r="50000" b="50000"/>
            </a:path>
            <a:tileRect/>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2" name="Google Shape;1012;p61"/>
          <p:cNvSpPr txBox="1"/>
          <p:nvPr/>
        </p:nvSpPr>
        <p:spPr>
          <a:xfrm>
            <a:off x="331575" y="2524975"/>
            <a:ext cx="8288400" cy="165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0000"/>
                </a:solidFill>
              </a:rPr>
              <a:t>CONFIDENTIAL</a:t>
            </a:r>
            <a:endParaRPr b="1">
              <a:solidFill>
                <a:srgbClr val="FF0000"/>
              </a:solidFill>
            </a:endParaRPr>
          </a:p>
        </p:txBody>
      </p:sp>
      <p:sp>
        <p:nvSpPr>
          <p:cNvPr id="1013" name="Google Shape;1013;p61"/>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AI™</a:t>
            </a:r>
            <a:endParaRPr sz="908" b="0" i="0" u="none" strike="noStrike" cap="none">
              <a:solidFill>
                <a:schemeClr val="accent4"/>
              </a:solidFill>
              <a:latin typeface="Arial"/>
              <a:ea typeface="Arial"/>
              <a:cs typeface="Arial"/>
              <a:sym typeface="Arial"/>
            </a:endParaRPr>
          </a:p>
        </p:txBody>
      </p:sp>
      <p:sp>
        <p:nvSpPr>
          <p:cNvPr id="1014" name="Google Shape;1014;p61"/>
          <p:cNvSpPr txBox="1"/>
          <p:nvPr/>
        </p:nvSpPr>
        <p:spPr>
          <a:xfrm>
            <a:off x="392150" y="228600"/>
            <a:ext cx="84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solidFill>
                  <a:srgbClr val="14142A"/>
                </a:solidFill>
                <a:latin typeface="Lato"/>
                <a:ea typeface="Lato"/>
                <a:cs typeface="Lato"/>
                <a:sym typeface="Lato"/>
              </a:rPr>
              <a:t>There are </a:t>
            </a:r>
            <a:r>
              <a:rPr lang="en-GB" sz="1700" b="1">
                <a:solidFill>
                  <a:srgbClr val="14142A"/>
                </a:solidFill>
                <a:latin typeface="Lato"/>
                <a:ea typeface="Lato"/>
                <a:cs typeface="Lato"/>
                <a:sym typeface="Lato"/>
              </a:rPr>
              <a:t>89M novel target-disease links to explore</a:t>
            </a:r>
            <a:r>
              <a:rPr lang="en-GB" sz="1700">
                <a:solidFill>
                  <a:srgbClr val="14142A"/>
                </a:solidFill>
                <a:latin typeface="Lato"/>
                <a:ea typeface="Lato"/>
                <a:cs typeface="Lato"/>
                <a:sym typeface="Lato"/>
              </a:rPr>
              <a:t>, many are significant</a:t>
            </a:r>
            <a:endParaRPr sz="1700" b="1">
              <a:solidFill>
                <a:srgbClr val="14142A"/>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62"/>
          <p:cNvPicPr preferRelativeResize="0"/>
          <p:nvPr/>
        </p:nvPicPr>
        <p:blipFill rotWithShape="1">
          <a:blip r:embed="rId3">
            <a:alphaModFix/>
          </a:blip>
          <a:srcRect b="8483"/>
          <a:stretch/>
        </p:blipFill>
        <p:spPr>
          <a:xfrm>
            <a:off x="0" y="0"/>
            <a:ext cx="5395267" cy="5143500"/>
          </a:xfrm>
          <a:prstGeom prst="rect">
            <a:avLst/>
          </a:prstGeom>
          <a:noFill/>
          <a:ln>
            <a:noFill/>
          </a:ln>
        </p:spPr>
      </p:pic>
      <p:sp>
        <p:nvSpPr>
          <p:cNvPr id="1020" name="Google Shape;1020;p62"/>
          <p:cNvSpPr/>
          <p:nvPr/>
        </p:nvSpPr>
        <p:spPr>
          <a:xfrm>
            <a:off x="5559600" y="1044000"/>
            <a:ext cx="3483300" cy="3459300"/>
          </a:xfrm>
          <a:prstGeom prst="roundRect">
            <a:avLst>
              <a:gd name="adj" fmla="val 7933"/>
            </a:avLst>
          </a:prstGeom>
          <a:solidFill>
            <a:srgbClr val="FFFFFF"/>
          </a:solidFill>
          <a:ln>
            <a:noFill/>
          </a:ln>
          <a:effectLst>
            <a:outerShdw blurRad="254000" dist="23040" dir="5400000" rotWithShape="0">
              <a:srgbClr val="000000">
                <a:alpha val="1569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62"/>
          <p:cNvSpPr/>
          <p:nvPr/>
        </p:nvSpPr>
        <p:spPr>
          <a:xfrm>
            <a:off x="6141487" y="4776675"/>
            <a:ext cx="3543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16</a:t>
            </a:fld>
            <a:endParaRPr sz="999" b="0" i="0" u="none" strike="noStrike" cap="none">
              <a:solidFill>
                <a:srgbClr val="000000"/>
              </a:solidFill>
              <a:latin typeface="Arial"/>
              <a:ea typeface="Arial"/>
              <a:cs typeface="Arial"/>
              <a:sym typeface="Arial"/>
            </a:endParaRPr>
          </a:p>
        </p:txBody>
      </p:sp>
      <p:pic>
        <p:nvPicPr>
          <p:cNvPr id="1022" name="Google Shape;1022;p62" descr="Google Shape;510;p123"/>
          <p:cNvPicPr preferRelativeResize="0"/>
          <p:nvPr/>
        </p:nvPicPr>
        <p:blipFill rotWithShape="1">
          <a:blip r:embed="rId4">
            <a:alphaModFix/>
          </a:blip>
          <a:srcRect/>
          <a:stretch/>
        </p:blipFill>
        <p:spPr>
          <a:xfrm>
            <a:off x="175524" y="4790167"/>
            <a:ext cx="837416" cy="171602"/>
          </a:xfrm>
          <a:prstGeom prst="rect">
            <a:avLst/>
          </a:prstGeom>
          <a:noFill/>
          <a:ln>
            <a:noFill/>
          </a:ln>
        </p:spPr>
      </p:pic>
      <p:sp>
        <p:nvSpPr>
          <p:cNvPr id="1023" name="Google Shape;1023;p62"/>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Web</a:t>
            </a:r>
            <a:endParaRPr sz="908" b="0" i="0" u="none" strike="noStrike" cap="none">
              <a:solidFill>
                <a:schemeClr val="accent4"/>
              </a:solidFill>
              <a:latin typeface="Arial"/>
              <a:ea typeface="Arial"/>
              <a:cs typeface="Arial"/>
              <a:sym typeface="Arial"/>
            </a:endParaRPr>
          </a:p>
        </p:txBody>
      </p:sp>
      <p:sp>
        <p:nvSpPr>
          <p:cNvPr id="1024" name="Google Shape;1024;p62"/>
          <p:cNvSpPr txBox="1"/>
          <p:nvPr/>
        </p:nvSpPr>
        <p:spPr>
          <a:xfrm>
            <a:off x="5618650" y="1114711"/>
            <a:ext cx="33666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a:solidFill>
                  <a:srgbClr val="1A202C"/>
                </a:solidFill>
                <a:highlight>
                  <a:srgbClr val="FFFFFF"/>
                </a:highlight>
              </a:rPr>
              <a:t>“</a:t>
            </a:r>
            <a:r>
              <a:rPr lang="en-GB" sz="1100" b="1" dirty="0">
                <a:solidFill>
                  <a:srgbClr val="1A202C"/>
                </a:solidFill>
                <a:highlight>
                  <a:srgbClr val="FFFFFF"/>
                </a:highlight>
              </a:rPr>
              <a:t>RBMS1 appears to be a regulatory protein involved in cardiomyocyte hypertrophy through multiple pathways</a:t>
            </a:r>
            <a:r>
              <a:rPr lang="en-GB" sz="1100" dirty="0">
                <a:solidFill>
                  <a:srgbClr val="1A202C"/>
                </a:solidFill>
                <a:highlight>
                  <a:srgbClr val="FFFFFF"/>
                </a:highlight>
              </a:rPr>
              <a:t>, with varying effects. It can decrease the expression of HIF1A-AS2, which in turn regulates other molecules such as CCN2 and KDM3A that </a:t>
            </a:r>
            <a:r>
              <a:rPr lang="en-GB" sz="1100" b="1" dirty="0">
                <a:solidFill>
                  <a:srgbClr val="1A202C"/>
                </a:solidFill>
                <a:highlight>
                  <a:srgbClr val="FFFFFF"/>
                </a:highlight>
              </a:rPr>
              <a:t>increase cardiomyocyte hypertrophy</a:t>
            </a:r>
            <a:r>
              <a:rPr lang="en-GB" sz="1100" dirty="0">
                <a:solidFill>
                  <a:srgbClr val="1A202C"/>
                </a:solidFill>
                <a:highlight>
                  <a:srgbClr val="FFFFFF"/>
                </a:highlight>
              </a:rPr>
              <a:t>. RBMS1 also influences the levels of MIR361 and MIR30A, leading to changes in mitochondrial fission and the necroptotic process, which </a:t>
            </a:r>
            <a:r>
              <a:rPr lang="en-GB" sz="1100" b="1" dirty="0">
                <a:solidFill>
                  <a:srgbClr val="1A202C"/>
                </a:solidFill>
                <a:highlight>
                  <a:srgbClr val="FFFFFF"/>
                </a:highlight>
              </a:rPr>
              <a:t>affect cardiomyocyte hypertrophy. </a:t>
            </a:r>
            <a:r>
              <a:rPr lang="en-GB" sz="1100" dirty="0">
                <a:solidFill>
                  <a:srgbClr val="1A202C"/>
                </a:solidFill>
                <a:highlight>
                  <a:srgbClr val="FFFFFF"/>
                </a:highlight>
              </a:rPr>
              <a:t>Furthermore, RBMS1 can increase RAF1, a protein known to induce hypertrophy, as well as modulate 3',5'-cyclic GMP levels which regulate AKAP6 and CAMK2G, </a:t>
            </a:r>
            <a:r>
              <a:rPr lang="en-GB" sz="1100" b="1" dirty="0">
                <a:solidFill>
                  <a:srgbClr val="1A202C"/>
                </a:solidFill>
                <a:highlight>
                  <a:srgbClr val="FFFFFF"/>
                </a:highlight>
              </a:rPr>
              <a:t>both implicated in hypertrophic processes</a:t>
            </a:r>
            <a:r>
              <a:rPr lang="en-GB" sz="1100" dirty="0">
                <a:solidFill>
                  <a:srgbClr val="1A202C"/>
                </a:solidFill>
                <a:highlight>
                  <a:srgbClr val="FFFFFF"/>
                </a:highlight>
              </a:rPr>
              <a:t>. Finally, evidence suggests that RBMS1 decreases EPAS1, which increases factors like PGF, NAMPT, and fatty acid biosynthetic processes, </a:t>
            </a:r>
            <a:r>
              <a:rPr lang="en-GB" sz="1100" b="1" dirty="0">
                <a:solidFill>
                  <a:srgbClr val="1A202C"/>
                </a:solidFill>
                <a:highlight>
                  <a:srgbClr val="FFFFFF"/>
                </a:highlight>
              </a:rPr>
              <a:t>all contributing to cardiomyocyte hypertrophy.</a:t>
            </a:r>
            <a:r>
              <a:rPr lang="en-GB" sz="1100" dirty="0">
                <a:solidFill>
                  <a:srgbClr val="1A202C"/>
                </a:solidFill>
                <a:highlight>
                  <a:srgbClr val="FFFFFF"/>
                </a:highlight>
              </a:rPr>
              <a:t>”</a:t>
            </a:r>
            <a:endParaRPr sz="1100" dirty="0"/>
          </a:p>
        </p:txBody>
      </p:sp>
      <p:sp>
        <p:nvSpPr>
          <p:cNvPr id="1025" name="Google Shape;1025;p62"/>
          <p:cNvSpPr txBox="1"/>
          <p:nvPr/>
        </p:nvSpPr>
        <p:spPr>
          <a:xfrm>
            <a:off x="5611575" y="78925"/>
            <a:ext cx="3366600" cy="830966"/>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dirty="0">
                <a:latin typeface="+mj-lt"/>
                <a:ea typeface="Inter"/>
                <a:cs typeface="Inter"/>
                <a:sym typeface="Inter"/>
              </a:rPr>
              <a:t>RBMS1 appears to be a </a:t>
            </a:r>
            <a:r>
              <a:rPr lang="en-GB" b="1" dirty="0">
                <a:latin typeface="+mj-lt"/>
                <a:ea typeface="Inter"/>
                <a:cs typeface="Inter"/>
                <a:sym typeface="Inter"/>
              </a:rPr>
              <a:t>promising entirely novel target for CH</a:t>
            </a:r>
            <a:endParaRPr b="1" dirty="0">
              <a:latin typeface="+mj-lt"/>
              <a:ea typeface="Inter"/>
              <a:cs typeface="Inter"/>
              <a:sym typeface="Int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63"/>
          <p:cNvSpPr/>
          <p:nvPr/>
        </p:nvSpPr>
        <p:spPr>
          <a:xfrm>
            <a:off x="4463483" y="4839605"/>
            <a:ext cx="217035" cy="198731"/>
          </a:xfrm>
          <a:prstGeom prst="rect">
            <a:avLst/>
          </a:prstGeom>
          <a:noFill/>
          <a:ln>
            <a:noFill/>
          </a:ln>
        </p:spPr>
        <p:txBody>
          <a:bodyPr spcFirstLastPara="1" wrap="square" lIns="32675" tIns="32675" rIns="32675" bIns="32675" anchor="t" anchorCtr="0">
            <a:noAutofit/>
          </a:bodyPr>
          <a:lstStyle/>
          <a:p>
            <a:pPr marL="0" marR="0" lvl="0" indent="0" algn="ctr" rtl="0">
              <a:lnSpc>
                <a:spcPct val="100000"/>
              </a:lnSpc>
              <a:spcBef>
                <a:spcPts val="0"/>
              </a:spcBef>
              <a:spcAft>
                <a:spcPts val="0"/>
              </a:spcAft>
              <a:buNone/>
            </a:pPr>
            <a:fld id="{00000000-1234-1234-1234-123412341234}" type="slidenum">
              <a:rPr lang="en-GB" sz="999" b="0" i="0" u="none" strike="noStrike" cap="none">
                <a:solidFill>
                  <a:srgbClr val="000000"/>
                </a:solidFill>
                <a:latin typeface="Arial"/>
                <a:ea typeface="Arial"/>
                <a:cs typeface="Arial"/>
                <a:sym typeface="Arial"/>
              </a:rPr>
              <a:t>17</a:t>
            </a:fld>
            <a:endParaRPr sz="999" b="0" i="0" u="none" strike="noStrike" cap="none">
              <a:solidFill>
                <a:srgbClr val="000000"/>
              </a:solidFill>
              <a:latin typeface="Arial"/>
              <a:ea typeface="Arial"/>
              <a:cs typeface="Arial"/>
              <a:sym typeface="Arial"/>
            </a:endParaRPr>
          </a:p>
        </p:txBody>
      </p:sp>
      <p:pic>
        <p:nvPicPr>
          <p:cNvPr id="1032" name="Google Shape;1032;p63" descr="Google Shape;510;p123"/>
          <p:cNvPicPr preferRelativeResize="0"/>
          <p:nvPr/>
        </p:nvPicPr>
        <p:blipFill rotWithShape="1">
          <a:blip r:embed="rId3">
            <a:alphaModFix/>
          </a:blip>
          <a:srcRect/>
          <a:stretch/>
        </p:blipFill>
        <p:spPr>
          <a:xfrm>
            <a:off x="175524" y="4847694"/>
            <a:ext cx="837415" cy="171602"/>
          </a:xfrm>
          <a:prstGeom prst="rect">
            <a:avLst/>
          </a:prstGeom>
          <a:noFill/>
          <a:ln>
            <a:noFill/>
          </a:ln>
        </p:spPr>
      </p:pic>
      <p:sp>
        <p:nvSpPr>
          <p:cNvPr id="1033" name="Google Shape;1033;p63"/>
          <p:cNvSpPr/>
          <p:nvPr/>
        </p:nvSpPr>
        <p:spPr>
          <a:xfrm>
            <a:off x="308774" y="248516"/>
            <a:ext cx="8513108" cy="683791"/>
          </a:xfrm>
          <a:prstGeom prst="rect">
            <a:avLst/>
          </a:prstGeom>
          <a:noFill/>
          <a:ln>
            <a:noFill/>
          </a:ln>
        </p:spPr>
        <p:txBody>
          <a:bodyPr spcFirstLastPara="1" wrap="square" lIns="32025" tIns="32025" rIns="32025" bIns="32025" anchor="t" anchorCtr="0">
            <a:noAutofit/>
          </a:bodyPr>
          <a:lstStyle/>
          <a:p>
            <a:pPr marL="0" marR="0" lvl="0" indent="0" algn="l" rtl="0">
              <a:lnSpc>
                <a:spcPct val="100000"/>
              </a:lnSpc>
              <a:spcBef>
                <a:spcPts val="0"/>
              </a:spcBef>
              <a:spcAft>
                <a:spcPts val="0"/>
              </a:spcAft>
              <a:buNone/>
            </a:pPr>
            <a:r>
              <a:rPr lang="en-GB" sz="1907" b="0" i="0" u="none" strike="noStrike" cap="none">
                <a:solidFill>
                  <a:schemeClr val="dk1"/>
                </a:solidFill>
                <a:latin typeface="Arial"/>
                <a:ea typeface="Arial"/>
                <a:cs typeface="Arial"/>
                <a:sym typeface="Arial"/>
              </a:rPr>
              <a:t>Summary</a:t>
            </a:r>
            <a:endParaRPr sz="1907" b="1" i="0" u="none" strike="noStrike" cap="none">
              <a:solidFill>
                <a:schemeClr val="dk1"/>
              </a:solidFill>
              <a:latin typeface="Arial"/>
              <a:ea typeface="Arial"/>
              <a:cs typeface="Arial"/>
              <a:sym typeface="Arial"/>
            </a:endParaRPr>
          </a:p>
        </p:txBody>
      </p:sp>
      <p:sp>
        <p:nvSpPr>
          <p:cNvPr id="1034" name="Google Shape;1034;p63"/>
          <p:cNvSpPr/>
          <p:nvPr/>
        </p:nvSpPr>
        <p:spPr>
          <a:xfrm>
            <a:off x="186637" y="790054"/>
            <a:ext cx="1188463" cy="654374"/>
          </a:xfrm>
          <a:prstGeom prst="roundRect">
            <a:avLst>
              <a:gd name="adj" fmla="val 16667"/>
            </a:avLst>
          </a:prstGeom>
          <a:solidFill>
            <a:srgbClr val="0883FA"/>
          </a:solidFill>
          <a:ln>
            <a:noFill/>
          </a:ln>
        </p:spPr>
        <p:txBody>
          <a:bodyPr spcFirstLastPara="1" wrap="square" lIns="0" tIns="0" rIns="180100" bIns="0" anchor="ctr" anchorCtr="0">
            <a:noAutofit/>
          </a:bodyPr>
          <a:lstStyle/>
          <a:p>
            <a:pPr marL="0" marR="0" lvl="0" indent="0" algn="r" rtl="0">
              <a:lnSpc>
                <a:spcPct val="100000"/>
              </a:lnSpc>
              <a:spcBef>
                <a:spcPts val="0"/>
              </a:spcBef>
              <a:spcAft>
                <a:spcPts val="0"/>
              </a:spcAft>
              <a:buNone/>
            </a:pPr>
            <a:r>
              <a:rPr lang="en-GB" sz="4004" b="1" i="0" u="none" strike="noStrike" cap="none">
                <a:solidFill>
                  <a:srgbClr val="FFFFFF"/>
                </a:solidFill>
                <a:latin typeface="Arial"/>
                <a:ea typeface="Arial"/>
                <a:cs typeface="Arial"/>
                <a:sym typeface="Arial"/>
              </a:rPr>
              <a:t>01</a:t>
            </a:r>
            <a:endParaRPr sz="4004" b="0" i="0" u="none" strike="noStrike" cap="none">
              <a:solidFill>
                <a:srgbClr val="000000"/>
              </a:solidFill>
              <a:latin typeface="Arial"/>
              <a:ea typeface="Arial"/>
              <a:cs typeface="Arial"/>
              <a:sym typeface="Arial"/>
            </a:endParaRPr>
          </a:p>
        </p:txBody>
      </p:sp>
      <p:sp>
        <p:nvSpPr>
          <p:cNvPr id="1035" name="Google Shape;1035;p63"/>
          <p:cNvSpPr/>
          <p:nvPr/>
        </p:nvSpPr>
        <p:spPr>
          <a:xfrm>
            <a:off x="186637" y="1545101"/>
            <a:ext cx="1188463" cy="654374"/>
          </a:xfrm>
          <a:prstGeom prst="roundRect">
            <a:avLst>
              <a:gd name="adj" fmla="val 16667"/>
            </a:avLst>
          </a:prstGeom>
          <a:solidFill>
            <a:srgbClr val="0883FA"/>
          </a:solidFill>
          <a:ln>
            <a:noFill/>
          </a:ln>
        </p:spPr>
        <p:txBody>
          <a:bodyPr spcFirstLastPara="1" wrap="square" lIns="0" tIns="0" rIns="180100" bIns="0" anchor="ctr" anchorCtr="0">
            <a:noAutofit/>
          </a:bodyPr>
          <a:lstStyle/>
          <a:p>
            <a:pPr marL="0" marR="0" lvl="0" indent="0" algn="r" rtl="0">
              <a:lnSpc>
                <a:spcPct val="100000"/>
              </a:lnSpc>
              <a:spcBef>
                <a:spcPts val="0"/>
              </a:spcBef>
              <a:spcAft>
                <a:spcPts val="0"/>
              </a:spcAft>
              <a:buNone/>
            </a:pPr>
            <a:r>
              <a:rPr lang="en-GB" sz="4004" b="1" i="0" u="none" strike="noStrike" cap="none">
                <a:solidFill>
                  <a:srgbClr val="FFFFFF"/>
                </a:solidFill>
                <a:latin typeface="Arial"/>
                <a:ea typeface="Arial"/>
                <a:cs typeface="Arial"/>
                <a:sym typeface="Arial"/>
              </a:rPr>
              <a:t>02</a:t>
            </a:r>
            <a:endParaRPr sz="4004" b="0" i="0" u="none" strike="noStrike" cap="none">
              <a:solidFill>
                <a:srgbClr val="000000"/>
              </a:solidFill>
              <a:latin typeface="Arial"/>
              <a:ea typeface="Arial"/>
              <a:cs typeface="Arial"/>
              <a:sym typeface="Arial"/>
            </a:endParaRPr>
          </a:p>
        </p:txBody>
      </p:sp>
      <p:sp>
        <p:nvSpPr>
          <p:cNvPr id="1036" name="Google Shape;1036;p63"/>
          <p:cNvSpPr/>
          <p:nvPr/>
        </p:nvSpPr>
        <p:spPr>
          <a:xfrm>
            <a:off x="186637" y="2300147"/>
            <a:ext cx="1188463" cy="654374"/>
          </a:xfrm>
          <a:prstGeom prst="roundRect">
            <a:avLst>
              <a:gd name="adj" fmla="val 16667"/>
            </a:avLst>
          </a:prstGeom>
          <a:solidFill>
            <a:srgbClr val="0883FA"/>
          </a:solidFill>
          <a:ln>
            <a:noFill/>
          </a:ln>
        </p:spPr>
        <p:txBody>
          <a:bodyPr spcFirstLastPara="1" wrap="square" lIns="0" tIns="0" rIns="180100" bIns="0" anchor="ctr" anchorCtr="0">
            <a:noAutofit/>
          </a:bodyPr>
          <a:lstStyle/>
          <a:p>
            <a:pPr marL="0" marR="0" lvl="0" indent="0" algn="r" rtl="0">
              <a:lnSpc>
                <a:spcPct val="100000"/>
              </a:lnSpc>
              <a:spcBef>
                <a:spcPts val="0"/>
              </a:spcBef>
              <a:spcAft>
                <a:spcPts val="0"/>
              </a:spcAft>
              <a:buNone/>
            </a:pPr>
            <a:r>
              <a:rPr lang="en-GB" sz="4004" b="1" i="0" u="none" strike="noStrike" cap="none">
                <a:solidFill>
                  <a:srgbClr val="FFFFFF"/>
                </a:solidFill>
                <a:latin typeface="Arial"/>
                <a:ea typeface="Arial"/>
                <a:cs typeface="Arial"/>
                <a:sym typeface="Arial"/>
              </a:rPr>
              <a:t>03</a:t>
            </a:r>
            <a:endParaRPr sz="4004" b="0" i="0" u="none" strike="noStrike" cap="none">
              <a:solidFill>
                <a:srgbClr val="000000"/>
              </a:solidFill>
              <a:latin typeface="Arial"/>
              <a:ea typeface="Arial"/>
              <a:cs typeface="Arial"/>
              <a:sym typeface="Arial"/>
            </a:endParaRPr>
          </a:p>
        </p:txBody>
      </p:sp>
      <p:sp>
        <p:nvSpPr>
          <p:cNvPr id="1037" name="Google Shape;1037;p63"/>
          <p:cNvSpPr/>
          <p:nvPr/>
        </p:nvSpPr>
        <p:spPr>
          <a:xfrm>
            <a:off x="186637" y="3055521"/>
            <a:ext cx="1188463" cy="654374"/>
          </a:xfrm>
          <a:prstGeom prst="roundRect">
            <a:avLst>
              <a:gd name="adj" fmla="val 16667"/>
            </a:avLst>
          </a:prstGeom>
          <a:solidFill>
            <a:srgbClr val="0883FA"/>
          </a:solidFill>
          <a:ln>
            <a:noFill/>
          </a:ln>
        </p:spPr>
        <p:txBody>
          <a:bodyPr spcFirstLastPara="1" wrap="square" lIns="0" tIns="0" rIns="180100" bIns="0" anchor="ctr" anchorCtr="0">
            <a:noAutofit/>
          </a:bodyPr>
          <a:lstStyle/>
          <a:p>
            <a:pPr marL="0" marR="0" lvl="0" indent="0" algn="r" rtl="0">
              <a:lnSpc>
                <a:spcPct val="100000"/>
              </a:lnSpc>
              <a:spcBef>
                <a:spcPts val="0"/>
              </a:spcBef>
              <a:spcAft>
                <a:spcPts val="0"/>
              </a:spcAft>
              <a:buNone/>
            </a:pPr>
            <a:r>
              <a:rPr lang="en-GB" sz="4004" b="1" i="0" u="none" strike="noStrike" cap="none">
                <a:solidFill>
                  <a:srgbClr val="FFFFFF"/>
                </a:solidFill>
                <a:latin typeface="Arial"/>
                <a:ea typeface="Arial"/>
                <a:cs typeface="Arial"/>
                <a:sym typeface="Arial"/>
              </a:rPr>
              <a:t>04</a:t>
            </a:r>
            <a:endParaRPr sz="4004" b="0" i="0" u="none" strike="noStrike" cap="none">
              <a:solidFill>
                <a:srgbClr val="000000"/>
              </a:solidFill>
              <a:latin typeface="Arial"/>
              <a:ea typeface="Arial"/>
              <a:cs typeface="Arial"/>
              <a:sym typeface="Arial"/>
            </a:endParaRPr>
          </a:p>
        </p:txBody>
      </p:sp>
      <p:sp>
        <p:nvSpPr>
          <p:cNvPr id="1038" name="Google Shape;1038;p63"/>
          <p:cNvSpPr/>
          <p:nvPr/>
        </p:nvSpPr>
        <p:spPr>
          <a:xfrm>
            <a:off x="183695" y="3810568"/>
            <a:ext cx="1188463" cy="654374"/>
          </a:xfrm>
          <a:prstGeom prst="roundRect">
            <a:avLst>
              <a:gd name="adj" fmla="val 16667"/>
            </a:avLst>
          </a:prstGeom>
          <a:solidFill>
            <a:srgbClr val="0883FA"/>
          </a:solidFill>
          <a:ln>
            <a:noFill/>
          </a:ln>
        </p:spPr>
        <p:txBody>
          <a:bodyPr spcFirstLastPara="1" wrap="square" lIns="0" tIns="0" rIns="180100" bIns="0" anchor="ctr" anchorCtr="0">
            <a:noAutofit/>
          </a:bodyPr>
          <a:lstStyle/>
          <a:p>
            <a:pPr marL="0" marR="0" lvl="0" indent="0" algn="r" rtl="0">
              <a:lnSpc>
                <a:spcPct val="100000"/>
              </a:lnSpc>
              <a:spcBef>
                <a:spcPts val="0"/>
              </a:spcBef>
              <a:spcAft>
                <a:spcPts val="0"/>
              </a:spcAft>
              <a:buNone/>
            </a:pPr>
            <a:r>
              <a:rPr lang="en-GB" sz="4004" b="1" i="0" u="none" strike="noStrike" cap="none">
                <a:solidFill>
                  <a:srgbClr val="FFFFFF"/>
                </a:solidFill>
                <a:latin typeface="Arial"/>
                <a:ea typeface="Arial"/>
                <a:cs typeface="Arial"/>
                <a:sym typeface="Arial"/>
              </a:rPr>
              <a:t>05</a:t>
            </a:r>
            <a:endParaRPr sz="4004" b="0" i="0" u="none" strike="noStrike" cap="none">
              <a:solidFill>
                <a:srgbClr val="000000"/>
              </a:solidFill>
              <a:latin typeface="Arial"/>
              <a:ea typeface="Arial"/>
              <a:cs typeface="Arial"/>
              <a:sym typeface="Arial"/>
            </a:endParaRPr>
          </a:p>
        </p:txBody>
      </p:sp>
      <p:sp>
        <p:nvSpPr>
          <p:cNvPr id="1039" name="Google Shape;1039;p63"/>
          <p:cNvSpPr/>
          <p:nvPr/>
        </p:nvSpPr>
        <p:spPr>
          <a:xfrm>
            <a:off x="1470216" y="3984458"/>
            <a:ext cx="7490978" cy="269573"/>
          </a:xfrm>
          <a:prstGeom prst="rect">
            <a:avLst/>
          </a:prstGeom>
          <a:noFill/>
          <a:ln>
            <a:noFill/>
          </a:ln>
        </p:spPr>
        <p:txBody>
          <a:bodyPr spcFirstLastPara="1" wrap="square" lIns="26800" tIns="26800" rIns="26800" bIns="26800" anchor="t" anchorCtr="0">
            <a:noAutofit/>
          </a:bodyPr>
          <a:lstStyle/>
          <a:p>
            <a:pPr marL="0" marR="0" lvl="0" indent="0" algn="l" rtl="0">
              <a:lnSpc>
                <a:spcPct val="100000"/>
              </a:lnSpc>
              <a:spcBef>
                <a:spcPts val="0"/>
              </a:spcBef>
              <a:spcAft>
                <a:spcPts val="0"/>
              </a:spcAft>
              <a:buNone/>
            </a:pPr>
            <a:r>
              <a:rPr lang="en-GB"/>
              <a:t>Entirely novel target hypotheses can be derived systematically to turbo-charge target ID</a:t>
            </a:r>
            <a:endParaRPr sz="1400" b="0" i="0" u="none" strike="noStrike" cap="none">
              <a:solidFill>
                <a:srgbClr val="000000"/>
              </a:solidFill>
              <a:latin typeface="Arial"/>
              <a:ea typeface="Arial"/>
              <a:cs typeface="Arial"/>
              <a:sym typeface="Arial"/>
            </a:endParaRPr>
          </a:p>
        </p:txBody>
      </p:sp>
      <p:sp>
        <p:nvSpPr>
          <p:cNvPr id="1040" name="Google Shape;1040;p63"/>
          <p:cNvSpPr/>
          <p:nvPr/>
        </p:nvSpPr>
        <p:spPr>
          <a:xfrm>
            <a:off x="1453547" y="3229191"/>
            <a:ext cx="7490978" cy="269573"/>
          </a:xfrm>
          <a:prstGeom prst="rect">
            <a:avLst/>
          </a:prstGeom>
          <a:noFill/>
          <a:ln>
            <a:noFill/>
          </a:ln>
        </p:spPr>
        <p:txBody>
          <a:bodyPr spcFirstLastPara="1" wrap="square" lIns="26800" tIns="26800" rIns="26800" bIns="26800" anchor="t" anchorCtr="0">
            <a:noAutofit/>
          </a:bodyPr>
          <a:lstStyle/>
          <a:p>
            <a:pPr marL="0" marR="0" lvl="0" indent="0" algn="l" rtl="0">
              <a:lnSpc>
                <a:spcPct val="100000"/>
              </a:lnSpc>
              <a:spcBef>
                <a:spcPts val="0"/>
              </a:spcBef>
              <a:spcAft>
                <a:spcPts val="0"/>
              </a:spcAft>
              <a:buNone/>
            </a:pPr>
            <a:r>
              <a:rPr lang="en-GB"/>
              <a:t>Generative AI works well as to interface with data, overcoming hallucinations</a:t>
            </a:r>
            <a:endParaRPr sz="1400" b="0" i="0" u="none" strike="noStrike" cap="none">
              <a:solidFill>
                <a:srgbClr val="000000"/>
              </a:solidFill>
              <a:latin typeface="Arial"/>
              <a:ea typeface="Arial"/>
              <a:cs typeface="Arial"/>
              <a:sym typeface="Arial"/>
            </a:endParaRPr>
          </a:p>
        </p:txBody>
      </p:sp>
      <p:sp>
        <p:nvSpPr>
          <p:cNvPr id="1041" name="Google Shape;1041;p63"/>
          <p:cNvSpPr/>
          <p:nvPr/>
        </p:nvSpPr>
        <p:spPr>
          <a:xfrm>
            <a:off x="1470216" y="1758998"/>
            <a:ext cx="7490978" cy="269573"/>
          </a:xfrm>
          <a:prstGeom prst="rect">
            <a:avLst/>
          </a:prstGeom>
          <a:noFill/>
          <a:ln>
            <a:noFill/>
          </a:ln>
        </p:spPr>
        <p:txBody>
          <a:bodyPr spcFirstLastPara="1" wrap="square" lIns="26800" tIns="26800" rIns="26800" bIns="26800" anchor="t" anchorCtr="0">
            <a:noAutofit/>
          </a:bodyPr>
          <a:lstStyle/>
          <a:p>
            <a:pPr marL="0" lvl="0" indent="0" algn="l" rtl="0">
              <a:spcBef>
                <a:spcPts val="0"/>
              </a:spcBef>
              <a:spcAft>
                <a:spcPts val="0"/>
              </a:spcAft>
              <a:buNone/>
            </a:pPr>
            <a:r>
              <a:rPr lang="en-GB">
                <a:solidFill>
                  <a:schemeClr val="dk1"/>
                </a:solidFill>
              </a:rPr>
              <a:t>Biorelate mine complex data, like cause-and-effect, to empower truth seeking behaviours</a:t>
            </a:r>
            <a:endParaRPr/>
          </a:p>
        </p:txBody>
      </p:sp>
      <p:sp>
        <p:nvSpPr>
          <p:cNvPr id="1042" name="Google Shape;1042;p63"/>
          <p:cNvSpPr/>
          <p:nvPr/>
        </p:nvSpPr>
        <p:spPr>
          <a:xfrm>
            <a:off x="1453547" y="2500513"/>
            <a:ext cx="7490978" cy="269573"/>
          </a:xfrm>
          <a:prstGeom prst="rect">
            <a:avLst/>
          </a:prstGeom>
          <a:noFill/>
          <a:ln>
            <a:noFill/>
          </a:ln>
        </p:spPr>
        <p:txBody>
          <a:bodyPr spcFirstLastPara="1" wrap="square" lIns="26800" tIns="26800" rIns="26800" bIns="26800" anchor="t" anchorCtr="0">
            <a:noAutofit/>
          </a:bodyPr>
          <a:lstStyle/>
          <a:p>
            <a:pPr marL="0" lvl="0" indent="0" algn="l" rtl="0">
              <a:spcBef>
                <a:spcPts val="0"/>
              </a:spcBef>
              <a:spcAft>
                <a:spcPts val="0"/>
              </a:spcAft>
              <a:buClr>
                <a:schemeClr val="dk1"/>
              </a:buClr>
              <a:buFont typeface="Arial"/>
              <a:buNone/>
            </a:pPr>
            <a:r>
              <a:rPr lang="en-GB">
                <a:solidFill>
                  <a:schemeClr val="dk1"/>
                </a:solidFill>
              </a:rPr>
              <a:t>Analysing cause-and-effect-like data can add depth to our understanding of targets</a:t>
            </a:r>
            <a:endParaRPr>
              <a:solidFill>
                <a:schemeClr val="dk1"/>
              </a:solidFill>
            </a:endParaRPr>
          </a:p>
        </p:txBody>
      </p:sp>
      <p:sp>
        <p:nvSpPr>
          <p:cNvPr id="1043" name="Google Shape;1043;p63"/>
          <p:cNvSpPr/>
          <p:nvPr/>
        </p:nvSpPr>
        <p:spPr>
          <a:xfrm>
            <a:off x="1470216" y="1016568"/>
            <a:ext cx="7490978" cy="269573"/>
          </a:xfrm>
          <a:prstGeom prst="rect">
            <a:avLst/>
          </a:prstGeom>
          <a:noFill/>
          <a:ln>
            <a:noFill/>
          </a:ln>
        </p:spPr>
        <p:txBody>
          <a:bodyPr spcFirstLastPara="1" wrap="square" lIns="26800" tIns="26800" rIns="26800" bIns="26800" anchor="t" anchorCtr="0">
            <a:noAutofit/>
          </a:bodyPr>
          <a:lstStyle/>
          <a:p>
            <a:pPr marL="0" marR="0" lvl="0" indent="0" algn="l" rtl="0">
              <a:lnSpc>
                <a:spcPct val="100000"/>
              </a:lnSpc>
              <a:spcBef>
                <a:spcPts val="0"/>
              </a:spcBef>
              <a:spcAft>
                <a:spcPts val="0"/>
              </a:spcAft>
              <a:buNone/>
            </a:pPr>
            <a:r>
              <a:rPr lang="en-GB"/>
              <a:t>Drug discovery is expensive &amp; at a macro scale failing fast matters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64" descr="Group 6620@2x.png"/>
          <p:cNvPicPr preferRelativeResize="0"/>
          <p:nvPr/>
        </p:nvPicPr>
        <p:blipFill rotWithShape="1">
          <a:blip r:embed="rId3">
            <a:alphaModFix/>
          </a:blip>
          <a:srcRect/>
          <a:stretch/>
        </p:blipFill>
        <p:spPr>
          <a:xfrm>
            <a:off x="-9885" y="-292327"/>
            <a:ext cx="9163771" cy="5727357"/>
          </a:xfrm>
          <a:prstGeom prst="rect">
            <a:avLst/>
          </a:prstGeom>
          <a:noFill/>
          <a:ln>
            <a:noFill/>
          </a:ln>
        </p:spPr>
      </p:pic>
      <p:sp>
        <p:nvSpPr>
          <p:cNvPr id="1049" name="Google Shape;1049;p64"/>
          <p:cNvSpPr txBox="1"/>
          <p:nvPr/>
        </p:nvSpPr>
        <p:spPr>
          <a:xfrm>
            <a:off x="345082" y="2182000"/>
            <a:ext cx="8529000" cy="66990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73E6"/>
              </a:buClr>
              <a:buSzPts val="2000"/>
              <a:buFont typeface="Avenir"/>
              <a:buNone/>
            </a:pPr>
            <a:r>
              <a:rPr lang="en-GB" sz="2000" b="1" i="0" u="none" strike="noStrike" cap="none">
                <a:solidFill>
                  <a:schemeClr val="lt1"/>
                </a:solidFill>
                <a:latin typeface="Inter"/>
                <a:ea typeface="Inter"/>
                <a:cs typeface="Inter"/>
                <a:sym typeface="Inter"/>
              </a:rPr>
              <a:t>Questions</a:t>
            </a:r>
            <a:endParaRPr sz="2000" b="0" i="0" u="none" strike="noStrike" cap="none">
              <a:solidFill>
                <a:schemeClr val="lt1"/>
              </a:solidFill>
              <a:latin typeface="Inter"/>
              <a:ea typeface="Inter"/>
              <a:cs typeface="Inter"/>
              <a:sym typeface="Inter"/>
            </a:endParaRPr>
          </a:p>
          <a:p>
            <a:pPr marL="0" marR="0" lvl="0" indent="0" algn="l" rtl="0">
              <a:lnSpc>
                <a:spcPct val="100000"/>
              </a:lnSpc>
              <a:spcBef>
                <a:spcPts val="0"/>
              </a:spcBef>
              <a:spcAft>
                <a:spcPts val="0"/>
              </a:spcAft>
              <a:buClr>
                <a:srgbClr val="FFFFFF"/>
              </a:buClr>
              <a:buSzPts val="1800"/>
              <a:buFont typeface="Arial"/>
              <a:buNone/>
            </a:pPr>
            <a:endParaRPr sz="2000" b="0"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0"/>
          <p:cNvSpPr/>
          <p:nvPr/>
        </p:nvSpPr>
        <p:spPr>
          <a:xfrm>
            <a:off x="4500209" y="4776439"/>
            <a:ext cx="146760" cy="198731"/>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19</a:t>
            </a:fld>
            <a:endParaRPr sz="999" b="0" i="0" u="none" strike="noStrike" cap="none">
              <a:solidFill>
                <a:srgbClr val="000000"/>
              </a:solidFill>
              <a:latin typeface="Arial"/>
              <a:ea typeface="Arial"/>
              <a:cs typeface="Arial"/>
              <a:sym typeface="Arial"/>
            </a:endParaRPr>
          </a:p>
        </p:txBody>
      </p:sp>
      <p:pic>
        <p:nvPicPr>
          <p:cNvPr id="664" name="Google Shape;664;p40" descr="Google Shape;510;p123"/>
          <p:cNvPicPr preferRelativeResize="0"/>
          <p:nvPr/>
        </p:nvPicPr>
        <p:blipFill rotWithShape="1">
          <a:blip r:embed="rId3">
            <a:alphaModFix/>
          </a:blip>
          <a:srcRect/>
          <a:stretch/>
        </p:blipFill>
        <p:spPr>
          <a:xfrm>
            <a:off x="175524" y="4790167"/>
            <a:ext cx="837415" cy="171602"/>
          </a:xfrm>
          <a:prstGeom prst="rect">
            <a:avLst/>
          </a:prstGeom>
          <a:noFill/>
          <a:ln>
            <a:noFill/>
          </a:ln>
        </p:spPr>
      </p:pic>
      <p:sp>
        <p:nvSpPr>
          <p:cNvPr id="665" name="Google Shape;665;p40"/>
          <p:cNvSpPr/>
          <p:nvPr/>
        </p:nvSpPr>
        <p:spPr>
          <a:xfrm>
            <a:off x="278648" y="4112807"/>
            <a:ext cx="8736642" cy="683791"/>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666" name="Google Shape;666;p40"/>
          <p:cNvSpPr txBox="1"/>
          <p:nvPr/>
        </p:nvSpPr>
        <p:spPr>
          <a:xfrm>
            <a:off x="331800" y="134375"/>
            <a:ext cx="8286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200" i="0" u="none" strike="noStrike" cap="none">
                <a:solidFill>
                  <a:srgbClr val="000000"/>
                </a:solidFill>
              </a:rPr>
              <a:t>What are the </a:t>
            </a:r>
            <a:r>
              <a:rPr lang="en-GB" sz="2200" b="1"/>
              <a:t>most promising up-and-coming targets</a:t>
            </a:r>
            <a:r>
              <a:rPr lang="en-GB" sz="2200" i="0" u="none" strike="noStrike" cap="none">
                <a:solidFill>
                  <a:srgbClr val="000000"/>
                </a:solidFill>
              </a:rPr>
              <a:t> in clinical studies and research for</a:t>
            </a:r>
            <a:r>
              <a:rPr lang="en-GB" sz="2200" b="1" i="0" u="none" strike="noStrike" cap="none">
                <a:solidFill>
                  <a:srgbClr val="000000"/>
                </a:solidFill>
              </a:rPr>
              <a:t> </a:t>
            </a:r>
            <a:r>
              <a:rPr lang="en-GB" sz="2200" b="1"/>
              <a:t>o</a:t>
            </a:r>
            <a:r>
              <a:rPr lang="en-GB" sz="2200" b="1" i="0" u="none" strike="noStrike" cap="none">
                <a:solidFill>
                  <a:srgbClr val="000000"/>
                </a:solidFill>
              </a:rPr>
              <a:t>ncology</a:t>
            </a:r>
            <a:r>
              <a:rPr lang="en-GB" sz="2200" i="0" u="none" strike="noStrike" cap="none">
                <a:solidFill>
                  <a:srgbClr val="000000"/>
                </a:solidFill>
              </a:rPr>
              <a:t>? </a:t>
            </a:r>
            <a:endParaRPr sz="2200"/>
          </a:p>
        </p:txBody>
      </p:sp>
      <p:sp>
        <p:nvSpPr>
          <p:cNvPr id="667" name="Google Shape;667;p40"/>
          <p:cNvSpPr/>
          <p:nvPr/>
        </p:nvSpPr>
        <p:spPr>
          <a:xfrm>
            <a:off x="5224391" y="4765650"/>
            <a:ext cx="35898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https://forms.app/en/blog/research-memes</a:t>
            </a:r>
            <a:endParaRPr sz="908" b="0" i="0" u="none" strike="noStrike" cap="none">
              <a:solidFill>
                <a:schemeClr val="accent4"/>
              </a:solidFill>
              <a:latin typeface="Arial"/>
              <a:ea typeface="Arial"/>
              <a:cs typeface="Arial"/>
              <a:sym typeface="Arial"/>
            </a:endParaRPr>
          </a:p>
        </p:txBody>
      </p:sp>
      <p:pic>
        <p:nvPicPr>
          <p:cNvPr id="668" name="Google Shape;668;p40"/>
          <p:cNvPicPr preferRelativeResize="0"/>
          <p:nvPr/>
        </p:nvPicPr>
        <p:blipFill>
          <a:blip r:embed="rId4">
            <a:alphaModFix/>
          </a:blip>
          <a:stretch>
            <a:fillRect/>
          </a:stretch>
        </p:blipFill>
        <p:spPr>
          <a:xfrm>
            <a:off x="2521800" y="1087275"/>
            <a:ext cx="4250350" cy="3223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11" name="Google Shape;511;p36"/>
          <p:cNvGrpSpPr/>
          <p:nvPr/>
        </p:nvGrpSpPr>
        <p:grpSpPr>
          <a:xfrm>
            <a:off x="5691940" y="1693342"/>
            <a:ext cx="3210746" cy="806037"/>
            <a:chOff x="6269040" y="1784520"/>
            <a:chExt cx="3536280" cy="887760"/>
          </a:xfrm>
        </p:grpSpPr>
        <p:sp>
          <p:nvSpPr>
            <p:cNvPr id="512" name="Google Shape;512;p36"/>
            <p:cNvSpPr/>
            <p:nvPr/>
          </p:nvSpPr>
          <p:spPr>
            <a:xfrm>
              <a:off x="6269040" y="1784520"/>
              <a:ext cx="3536280" cy="887760"/>
            </a:xfrm>
            <a:prstGeom prst="roundRect">
              <a:avLst>
                <a:gd name="adj" fmla="val 11764"/>
              </a:avLst>
            </a:prstGeom>
            <a:solidFill>
              <a:srgbClr val="B9E4F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36"/>
            <p:cNvSpPr/>
            <p:nvPr/>
          </p:nvSpPr>
          <p:spPr>
            <a:xfrm>
              <a:off x="6420240" y="1887840"/>
              <a:ext cx="3233880" cy="735087"/>
            </a:xfrm>
            <a:prstGeom prst="rect">
              <a:avLst/>
            </a:prstGeom>
            <a:noFill/>
            <a:ln>
              <a:noFill/>
            </a:ln>
          </p:spPr>
          <p:txBody>
            <a:bodyPr spcFirstLastPara="1" wrap="square" lIns="41500" tIns="40850" rIns="41500" bIns="40850" anchor="t" anchorCtr="0">
              <a:noAutofit/>
            </a:bodyPr>
            <a:lstStyle/>
            <a:p>
              <a:pPr marL="259514" marR="0" lvl="0" indent="-258534" algn="l" rtl="0">
                <a:lnSpc>
                  <a:spcPct val="120000"/>
                </a:lnSpc>
                <a:spcBef>
                  <a:spcPts val="0"/>
                </a:spcBef>
                <a:spcAft>
                  <a:spcPts val="0"/>
                </a:spcAft>
                <a:buClr>
                  <a:srgbClr val="000000"/>
                </a:buClr>
                <a:buSzPts val="1089"/>
                <a:buFont typeface="Arial"/>
                <a:buChar char="•"/>
              </a:pPr>
              <a:r>
                <a:rPr lang="en-GB" sz="1089" b="0" i="0" u="none" strike="noStrike" cap="none">
                  <a:solidFill>
                    <a:srgbClr val="000000"/>
                  </a:solidFill>
                  <a:latin typeface="Arial"/>
                  <a:ea typeface="Arial"/>
                  <a:cs typeface="Arial"/>
                  <a:sym typeface="Arial"/>
                </a:rPr>
                <a:t>Strong link between target and disease</a:t>
              </a:r>
              <a:endParaRPr sz="1089" b="0" i="0" u="none" strike="noStrike" cap="none">
                <a:solidFill>
                  <a:srgbClr val="000000"/>
                </a:solidFill>
                <a:latin typeface="Arial"/>
                <a:ea typeface="Arial"/>
                <a:cs typeface="Arial"/>
                <a:sym typeface="Arial"/>
              </a:endParaRPr>
            </a:p>
            <a:p>
              <a:pPr marL="259514" marR="0" lvl="0" indent="-258534" algn="l" rtl="0">
                <a:lnSpc>
                  <a:spcPct val="120000"/>
                </a:lnSpc>
                <a:spcBef>
                  <a:spcPts val="0"/>
                </a:spcBef>
                <a:spcAft>
                  <a:spcPts val="0"/>
                </a:spcAft>
                <a:buClr>
                  <a:srgbClr val="000000"/>
                </a:buClr>
                <a:buSzPts val="1089"/>
                <a:buFont typeface="Arial"/>
                <a:buChar char="•"/>
              </a:pPr>
              <a:r>
                <a:rPr lang="en-GB" sz="1089" b="1" i="0" u="none" strike="noStrike" cap="none">
                  <a:solidFill>
                    <a:srgbClr val="000000"/>
                  </a:solidFill>
                  <a:latin typeface="Arial"/>
                  <a:ea typeface="Arial"/>
                  <a:cs typeface="Arial"/>
                  <a:sym typeface="Arial"/>
                </a:rPr>
                <a:t>Differentiated efficacy</a:t>
              </a:r>
              <a:endParaRPr sz="1089" b="1" i="0" u="none" strike="noStrike" cap="none">
                <a:solidFill>
                  <a:srgbClr val="000000"/>
                </a:solidFill>
                <a:latin typeface="Arial"/>
                <a:ea typeface="Arial"/>
                <a:cs typeface="Arial"/>
                <a:sym typeface="Arial"/>
              </a:endParaRPr>
            </a:p>
            <a:p>
              <a:pPr marL="259514" marR="0" lvl="0" indent="-258534" algn="l" rtl="0">
                <a:lnSpc>
                  <a:spcPct val="120000"/>
                </a:lnSpc>
                <a:spcBef>
                  <a:spcPts val="0"/>
                </a:spcBef>
                <a:spcAft>
                  <a:spcPts val="0"/>
                </a:spcAft>
                <a:buClr>
                  <a:srgbClr val="000000"/>
                </a:buClr>
                <a:buSzPts val="1089"/>
                <a:buFont typeface="Arial"/>
                <a:buChar char="•"/>
              </a:pPr>
              <a:r>
                <a:rPr lang="en-GB" sz="1089" b="0" i="0" u="none" strike="noStrike" cap="none">
                  <a:solidFill>
                    <a:srgbClr val="000000"/>
                  </a:solidFill>
                  <a:latin typeface="Arial"/>
                  <a:ea typeface="Arial"/>
                  <a:cs typeface="Arial"/>
                  <a:sym typeface="Arial"/>
                </a:rPr>
                <a:t>Available and predictive biomarkers</a:t>
              </a:r>
              <a:endParaRPr sz="1089" b="0" i="0" u="none" strike="noStrike" cap="none">
                <a:solidFill>
                  <a:srgbClr val="000000"/>
                </a:solidFill>
                <a:latin typeface="Arial"/>
                <a:ea typeface="Arial"/>
                <a:cs typeface="Arial"/>
                <a:sym typeface="Arial"/>
              </a:endParaRPr>
            </a:p>
          </p:txBody>
        </p:sp>
      </p:grpSp>
      <p:grpSp>
        <p:nvGrpSpPr>
          <p:cNvPr id="514" name="Google Shape;514;p36"/>
          <p:cNvGrpSpPr/>
          <p:nvPr/>
        </p:nvGrpSpPr>
        <p:grpSpPr>
          <a:xfrm>
            <a:off x="5683442" y="2624567"/>
            <a:ext cx="3227743" cy="1417265"/>
            <a:chOff x="6259680" y="2810160"/>
            <a:chExt cx="3555000" cy="1560960"/>
          </a:xfrm>
        </p:grpSpPr>
        <p:sp>
          <p:nvSpPr>
            <p:cNvPr id="515" name="Google Shape;515;p36"/>
            <p:cNvSpPr/>
            <p:nvPr/>
          </p:nvSpPr>
          <p:spPr>
            <a:xfrm>
              <a:off x="6259680" y="2810160"/>
              <a:ext cx="3555000" cy="1560960"/>
            </a:xfrm>
            <a:prstGeom prst="roundRect">
              <a:avLst>
                <a:gd name="adj" fmla="val 7312"/>
              </a:avLst>
            </a:prstGeom>
            <a:solidFill>
              <a:srgbClr val="B9E4F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36"/>
            <p:cNvSpPr/>
            <p:nvPr/>
          </p:nvSpPr>
          <p:spPr>
            <a:xfrm>
              <a:off x="6420240" y="2920320"/>
              <a:ext cx="3233880" cy="1399703"/>
            </a:xfrm>
            <a:prstGeom prst="rect">
              <a:avLst/>
            </a:prstGeom>
            <a:noFill/>
            <a:ln>
              <a:noFill/>
            </a:ln>
          </p:spPr>
          <p:txBody>
            <a:bodyPr spcFirstLastPara="1" wrap="square" lIns="41500" tIns="40850" rIns="41500" bIns="40850" anchor="t" anchorCtr="0">
              <a:noAutofit/>
            </a:bodyPr>
            <a:lstStyle/>
            <a:p>
              <a:pPr marL="259514" marR="0" lvl="0" indent="-258534" algn="l" rtl="0">
                <a:lnSpc>
                  <a:spcPct val="120000"/>
                </a:lnSpc>
                <a:spcBef>
                  <a:spcPts val="0"/>
                </a:spcBef>
                <a:spcAft>
                  <a:spcPts val="0"/>
                </a:spcAft>
                <a:buClr>
                  <a:srgbClr val="000000"/>
                </a:buClr>
                <a:buSzPts val="1089"/>
                <a:buFont typeface="Arial"/>
                <a:buChar char="•"/>
              </a:pPr>
              <a:r>
                <a:rPr lang="en-GB" sz="1089" b="0" i="0" u="none" strike="noStrike" cap="none">
                  <a:solidFill>
                    <a:srgbClr val="000000"/>
                  </a:solidFill>
                  <a:latin typeface="Arial"/>
                  <a:ea typeface="Arial"/>
                  <a:cs typeface="Arial"/>
                  <a:sym typeface="Arial"/>
                </a:rPr>
                <a:t>Adequate bioavailability and tissue exposure</a:t>
              </a:r>
              <a:endParaRPr sz="1089" b="0" i="0" u="none" strike="noStrike" cap="none">
                <a:solidFill>
                  <a:srgbClr val="000000"/>
                </a:solidFill>
                <a:latin typeface="Arial"/>
                <a:ea typeface="Arial"/>
                <a:cs typeface="Arial"/>
                <a:sym typeface="Arial"/>
              </a:endParaRPr>
            </a:p>
            <a:p>
              <a:pPr marL="259514" marR="0" lvl="0" indent="-258534" algn="l" rtl="0">
                <a:lnSpc>
                  <a:spcPct val="120000"/>
                </a:lnSpc>
                <a:spcBef>
                  <a:spcPts val="0"/>
                </a:spcBef>
                <a:spcAft>
                  <a:spcPts val="0"/>
                </a:spcAft>
                <a:buClr>
                  <a:srgbClr val="000000"/>
                </a:buClr>
                <a:buSzPts val="1089"/>
                <a:buFont typeface="Arial"/>
                <a:buChar char="•"/>
              </a:pPr>
              <a:r>
                <a:rPr lang="en-GB" sz="1089" b="1" i="0" u="none" strike="noStrike" cap="none">
                  <a:solidFill>
                    <a:srgbClr val="000000"/>
                  </a:solidFill>
                  <a:latin typeface="Arial"/>
                  <a:ea typeface="Arial"/>
                  <a:cs typeface="Arial"/>
                  <a:sym typeface="Arial"/>
                </a:rPr>
                <a:t>Definition of PD biomarkers</a:t>
              </a:r>
              <a:endParaRPr sz="1089" b="0" i="0" u="none" strike="noStrike" cap="none">
                <a:solidFill>
                  <a:srgbClr val="000000"/>
                </a:solidFill>
                <a:latin typeface="Arial"/>
                <a:ea typeface="Arial"/>
                <a:cs typeface="Arial"/>
                <a:sym typeface="Arial"/>
              </a:endParaRPr>
            </a:p>
            <a:p>
              <a:pPr marL="259514" marR="0" lvl="0" indent="-258534" algn="l" rtl="0">
                <a:lnSpc>
                  <a:spcPct val="120000"/>
                </a:lnSpc>
                <a:spcBef>
                  <a:spcPts val="0"/>
                </a:spcBef>
                <a:spcAft>
                  <a:spcPts val="0"/>
                </a:spcAft>
                <a:buClr>
                  <a:srgbClr val="000000"/>
                </a:buClr>
                <a:buSzPts val="1089"/>
                <a:buFont typeface="Arial"/>
                <a:buChar char="•"/>
              </a:pPr>
              <a:r>
                <a:rPr lang="en-GB" sz="1089" b="0" i="0" u="none" strike="noStrike" cap="none">
                  <a:solidFill>
                    <a:srgbClr val="000000"/>
                  </a:solidFill>
                  <a:latin typeface="Arial"/>
                  <a:ea typeface="Arial"/>
                  <a:cs typeface="Arial"/>
                  <a:sym typeface="Arial"/>
                </a:rPr>
                <a:t>Clear understanding of preclinical and clinical PK/PD</a:t>
              </a:r>
              <a:endParaRPr sz="1089" b="0" i="0" u="none" strike="noStrike" cap="none">
                <a:solidFill>
                  <a:srgbClr val="000000"/>
                </a:solidFill>
                <a:latin typeface="Arial"/>
                <a:ea typeface="Arial"/>
                <a:cs typeface="Arial"/>
                <a:sym typeface="Arial"/>
              </a:endParaRPr>
            </a:p>
            <a:p>
              <a:pPr marL="259514" marR="0" lvl="0" indent="-258534" algn="l" rtl="0">
                <a:lnSpc>
                  <a:spcPct val="120000"/>
                </a:lnSpc>
                <a:spcBef>
                  <a:spcPts val="0"/>
                </a:spcBef>
                <a:spcAft>
                  <a:spcPts val="0"/>
                </a:spcAft>
                <a:buClr>
                  <a:srgbClr val="000000"/>
                </a:buClr>
                <a:buSzPts val="1089"/>
                <a:buFont typeface="Arial"/>
                <a:buChar char="•"/>
              </a:pPr>
              <a:r>
                <a:rPr lang="en-GB" sz="1089" b="0" i="0" u="none" strike="noStrike" cap="none">
                  <a:solidFill>
                    <a:srgbClr val="000000"/>
                  </a:solidFill>
                  <a:latin typeface="Arial"/>
                  <a:ea typeface="Arial"/>
                  <a:cs typeface="Arial"/>
                  <a:sym typeface="Arial"/>
                </a:rPr>
                <a:t>Understanding of drug-drug interactions</a:t>
              </a:r>
              <a:endParaRPr sz="1089" b="0" i="0" u="none" strike="noStrike" cap="none">
                <a:solidFill>
                  <a:srgbClr val="000000"/>
                </a:solidFill>
                <a:latin typeface="Arial"/>
                <a:ea typeface="Arial"/>
                <a:cs typeface="Arial"/>
                <a:sym typeface="Arial"/>
              </a:endParaRPr>
            </a:p>
          </p:txBody>
        </p:sp>
      </p:grpSp>
      <p:sp>
        <p:nvSpPr>
          <p:cNvPr id="517" name="Google Shape;517;p36"/>
          <p:cNvSpPr/>
          <p:nvPr/>
        </p:nvSpPr>
        <p:spPr>
          <a:xfrm>
            <a:off x="4500209" y="4776439"/>
            <a:ext cx="146760" cy="198731"/>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a:t>
            </a:fld>
            <a:endParaRPr sz="999" b="0" i="0" u="none" strike="noStrike" cap="none">
              <a:solidFill>
                <a:srgbClr val="000000"/>
              </a:solidFill>
              <a:latin typeface="Arial"/>
              <a:ea typeface="Arial"/>
              <a:cs typeface="Arial"/>
              <a:sym typeface="Arial"/>
            </a:endParaRPr>
          </a:p>
        </p:txBody>
      </p:sp>
      <p:pic>
        <p:nvPicPr>
          <p:cNvPr id="518" name="Google Shape;518;p36" descr="Google Shape;510;p123"/>
          <p:cNvPicPr preferRelativeResize="0"/>
          <p:nvPr/>
        </p:nvPicPr>
        <p:blipFill rotWithShape="1">
          <a:blip r:embed="rId3">
            <a:alphaModFix/>
          </a:blip>
          <a:srcRect/>
          <a:stretch/>
        </p:blipFill>
        <p:spPr>
          <a:xfrm>
            <a:off x="175524" y="4790167"/>
            <a:ext cx="837415" cy="171602"/>
          </a:xfrm>
          <a:prstGeom prst="rect">
            <a:avLst/>
          </a:prstGeom>
          <a:noFill/>
          <a:ln>
            <a:noFill/>
          </a:ln>
        </p:spPr>
      </p:pic>
      <p:sp>
        <p:nvSpPr>
          <p:cNvPr id="519" name="Google Shape;519;p36"/>
          <p:cNvSpPr/>
          <p:nvPr/>
        </p:nvSpPr>
        <p:spPr>
          <a:xfrm>
            <a:off x="6868636" y="4765653"/>
            <a:ext cx="1945368" cy="222232"/>
          </a:xfrm>
          <a:prstGeom prst="rect">
            <a:avLst/>
          </a:prstGeom>
          <a:noFill/>
          <a:ln>
            <a:noFill/>
          </a:ln>
        </p:spPr>
        <p:txBody>
          <a:bodyPr spcFirstLastPara="1" wrap="square" lIns="41500" tIns="40850" rIns="41500" bIns="40850" anchor="t" anchorCtr="0">
            <a:noAutofit/>
          </a:bodyPr>
          <a:lstStyle/>
          <a:p>
            <a:pPr marL="0" marR="0" lvl="0" indent="0" algn="l"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Morgan </a:t>
            </a:r>
            <a:r>
              <a:rPr lang="en-GB" sz="908" b="0" i="1" u="none" strike="noStrike" cap="none">
                <a:solidFill>
                  <a:schemeClr val="accent4"/>
                </a:solidFill>
                <a:latin typeface="Arial"/>
                <a:ea typeface="Arial"/>
                <a:cs typeface="Arial"/>
                <a:sym typeface="Arial"/>
              </a:rPr>
              <a:t>et al </a:t>
            </a:r>
            <a:r>
              <a:rPr lang="en-GB" sz="908" b="0" i="0" u="none" strike="noStrike" cap="none">
                <a:solidFill>
                  <a:schemeClr val="accent4"/>
                </a:solidFill>
                <a:latin typeface="Arial"/>
                <a:ea typeface="Arial"/>
                <a:cs typeface="Arial"/>
                <a:sym typeface="Arial"/>
              </a:rPr>
              <a:t>(2018) Nature</a:t>
            </a:r>
            <a:endParaRPr sz="908" b="0" i="0" u="none" strike="noStrike" cap="none">
              <a:solidFill>
                <a:schemeClr val="accent4"/>
              </a:solidFill>
              <a:latin typeface="Arial"/>
              <a:ea typeface="Arial"/>
              <a:cs typeface="Arial"/>
              <a:sym typeface="Arial"/>
            </a:endParaRPr>
          </a:p>
        </p:txBody>
      </p:sp>
      <p:sp>
        <p:nvSpPr>
          <p:cNvPr id="520" name="Google Shape;520;p36"/>
          <p:cNvSpPr/>
          <p:nvPr/>
        </p:nvSpPr>
        <p:spPr>
          <a:xfrm>
            <a:off x="235993" y="338945"/>
            <a:ext cx="8736642" cy="683791"/>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r>
              <a:rPr lang="en-GB" sz="2000" b="0" i="0" u="none" strike="noStrike" cap="none">
                <a:solidFill>
                  <a:schemeClr val="dk1"/>
                </a:solidFill>
                <a:latin typeface="Arial"/>
                <a:ea typeface="Arial"/>
                <a:cs typeface="Arial"/>
                <a:sym typeface="Arial"/>
              </a:rPr>
              <a:t>Doing R&amp;D earlier in discovery enables us to </a:t>
            </a:r>
            <a:r>
              <a:rPr lang="en-GB" sz="2000" b="1" i="0" u="none" strike="noStrike" cap="none">
                <a:solidFill>
                  <a:schemeClr val="dk1"/>
                </a:solidFill>
                <a:latin typeface="Arial"/>
                <a:ea typeface="Arial"/>
                <a:cs typeface="Arial"/>
                <a:sym typeface="Arial"/>
              </a:rPr>
              <a:t>fail fast &amp; prioritise the right drugs</a:t>
            </a:r>
            <a:endParaRPr sz="2000" b="1" i="0" u="none" strike="noStrike" cap="none">
              <a:solidFill>
                <a:schemeClr val="dk1"/>
              </a:solidFill>
              <a:latin typeface="Arial"/>
              <a:ea typeface="Arial"/>
              <a:cs typeface="Arial"/>
              <a:sym typeface="Arial"/>
            </a:endParaRPr>
          </a:p>
        </p:txBody>
      </p:sp>
      <p:sp>
        <p:nvSpPr>
          <p:cNvPr id="521" name="Google Shape;521;p36"/>
          <p:cNvSpPr/>
          <p:nvPr/>
        </p:nvSpPr>
        <p:spPr>
          <a:xfrm>
            <a:off x="235993" y="2672615"/>
            <a:ext cx="1152182" cy="389944"/>
          </a:xfrm>
          <a:prstGeom prst="roundRect">
            <a:avLst>
              <a:gd name="adj" fmla="val 44231"/>
            </a:avLst>
          </a:prstGeom>
          <a:solidFill>
            <a:srgbClr val="216EE6"/>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b="0" i="0" u="none" strike="noStrike" cap="none">
                <a:solidFill>
                  <a:srgbClr val="FFFFFF"/>
                </a:solidFill>
                <a:latin typeface="Arial"/>
                <a:ea typeface="Arial"/>
                <a:cs typeface="Arial"/>
                <a:sym typeface="Arial"/>
              </a:rPr>
              <a:t>Indication</a:t>
            </a:r>
            <a:endParaRPr sz="1271" b="0" i="0" u="none" strike="noStrike" cap="none">
              <a:solidFill>
                <a:srgbClr val="000000"/>
              </a:solidFill>
              <a:latin typeface="Arial"/>
              <a:ea typeface="Arial"/>
              <a:cs typeface="Arial"/>
              <a:sym typeface="Arial"/>
            </a:endParaRPr>
          </a:p>
        </p:txBody>
      </p:sp>
      <p:sp>
        <p:nvSpPr>
          <p:cNvPr id="522" name="Google Shape;522;p36"/>
          <p:cNvSpPr/>
          <p:nvPr/>
        </p:nvSpPr>
        <p:spPr>
          <a:xfrm>
            <a:off x="2484790" y="1616530"/>
            <a:ext cx="2477599" cy="389944"/>
          </a:xfrm>
          <a:prstGeom prst="roundRect">
            <a:avLst>
              <a:gd name="adj" fmla="val 44231"/>
            </a:avLst>
          </a:prstGeom>
          <a:solidFill>
            <a:srgbClr val="FFFFFF"/>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b="0" i="0" u="none" strike="noStrike" cap="none">
                <a:solidFill>
                  <a:srgbClr val="000000"/>
                </a:solidFill>
                <a:latin typeface="Arial"/>
                <a:ea typeface="Arial"/>
                <a:cs typeface="Arial"/>
                <a:sym typeface="Arial"/>
              </a:rPr>
              <a:t>Right target?</a:t>
            </a:r>
            <a:endParaRPr sz="1271" b="0" i="0" u="none" strike="noStrike" cap="none">
              <a:solidFill>
                <a:srgbClr val="000000"/>
              </a:solidFill>
              <a:latin typeface="Arial"/>
              <a:ea typeface="Arial"/>
              <a:cs typeface="Arial"/>
              <a:sym typeface="Arial"/>
            </a:endParaRPr>
          </a:p>
        </p:txBody>
      </p:sp>
      <p:sp>
        <p:nvSpPr>
          <p:cNvPr id="523" name="Google Shape;523;p36"/>
          <p:cNvSpPr/>
          <p:nvPr/>
        </p:nvSpPr>
        <p:spPr>
          <a:xfrm>
            <a:off x="2484790" y="2145063"/>
            <a:ext cx="2477599" cy="389944"/>
          </a:xfrm>
          <a:prstGeom prst="roundRect">
            <a:avLst>
              <a:gd name="adj" fmla="val 44231"/>
            </a:avLst>
          </a:prstGeom>
          <a:solidFill>
            <a:srgbClr val="FFFFFF"/>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b="0" i="0" u="none" strike="noStrike" cap="none">
                <a:solidFill>
                  <a:srgbClr val="000000"/>
                </a:solidFill>
                <a:latin typeface="Arial"/>
                <a:ea typeface="Arial"/>
                <a:cs typeface="Arial"/>
                <a:sym typeface="Arial"/>
              </a:rPr>
              <a:t>Right tissue?</a:t>
            </a:r>
            <a:endParaRPr sz="1271" b="0" i="0" u="none" strike="noStrike" cap="none">
              <a:solidFill>
                <a:srgbClr val="000000"/>
              </a:solidFill>
              <a:latin typeface="Arial"/>
              <a:ea typeface="Arial"/>
              <a:cs typeface="Arial"/>
              <a:sym typeface="Arial"/>
            </a:endParaRPr>
          </a:p>
        </p:txBody>
      </p:sp>
      <p:sp>
        <p:nvSpPr>
          <p:cNvPr id="524" name="Google Shape;524;p36"/>
          <p:cNvSpPr/>
          <p:nvPr/>
        </p:nvSpPr>
        <p:spPr>
          <a:xfrm>
            <a:off x="2484790" y="2677518"/>
            <a:ext cx="2477599" cy="389944"/>
          </a:xfrm>
          <a:prstGeom prst="roundRect">
            <a:avLst>
              <a:gd name="adj" fmla="val 44231"/>
            </a:avLst>
          </a:prstGeom>
          <a:solidFill>
            <a:srgbClr val="FFFFFF"/>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b="0" i="0" u="none" strike="noStrike" cap="none">
                <a:solidFill>
                  <a:srgbClr val="000000"/>
                </a:solidFill>
                <a:latin typeface="Arial"/>
                <a:ea typeface="Arial"/>
                <a:cs typeface="Arial"/>
                <a:sym typeface="Arial"/>
              </a:rPr>
              <a:t>Right safety?</a:t>
            </a:r>
            <a:endParaRPr sz="1271" b="0" i="0" u="none" strike="noStrike" cap="none">
              <a:solidFill>
                <a:srgbClr val="000000"/>
              </a:solidFill>
              <a:latin typeface="Arial"/>
              <a:ea typeface="Arial"/>
              <a:cs typeface="Arial"/>
              <a:sym typeface="Arial"/>
            </a:endParaRPr>
          </a:p>
        </p:txBody>
      </p:sp>
      <p:sp>
        <p:nvSpPr>
          <p:cNvPr id="525" name="Google Shape;525;p36"/>
          <p:cNvSpPr/>
          <p:nvPr/>
        </p:nvSpPr>
        <p:spPr>
          <a:xfrm>
            <a:off x="2484790" y="3206704"/>
            <a:ext cx="2477599" cy="389944"/>
          </a:xfrm>
          <a:prstGeom prst="roundRect">
            <a:avLst>
              <a:gd name="adj" fmla="val 44231"/>
            </a:avLst>
          </a:prstGeom>
          <a:solidFill>
            <a:srgbClr val="FFFFFF"/>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b="0" i="0" u="none" strike="noStrike" cap="none">
                <a:solidFill>
                  <a:srgbClr val="000000"/>
                </a:solidFill>
                <a:latin typeface="Arial"/>
                <a:ea typeface="Arial"/>
                <a:cs typeface="Arial"/>
                <a:sym typeface="Arial"/>
              </a:rPr>
              <a:t>Right patient?</a:t>
            </a:r>
            <a:endParaRPr sz="1271" b="0" i="0" u="none" strike="noStrike" cap="none">
              <a:solidFill>
                <a:srgbClr val="000000"/>
              </a:solidFill>
              <a:latin typeface="Arial"/>
              <a:ea typeface="Arial"/>
              <a:cs typeface="Arial"/>
              <a:sym typeface="Arial"/>
            </a:endParaRPr>
          </a:p>
        </p:txBody>
      </p:sp>
      <p:sp>
        <p:nvSpPr>
          <p:cNvPr id="526" name="Google Shape;526;p36"/>
          <p:cNvSpPr/>
          <p:nvPr/>
        </p:nvSpPr>
        <p:spPr>
          <a:xfrm>
            <a:off x="2484790" y="3728700"/>
            <a:ext cx="2477599" cy="389944"/>
          </a:xfrm>
          <a:prstGeom prst="roundRect">
            <a:avLst>
              <a:gd name="adj" fmla="val 44231"/>
            </a:avLst>
          </a:prstGeom>
          <a:solidFill>
            <a:srgbClr val="FFFFFF"/>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b="0" i="0" u="none" strike="noStrike" cap="none">
                <a:solidFill>
                  <a:srgbClr val="000000"/>
                </a:solidFill>
                <a:latin typeface="Arial"/>
                <a:ea typeface="Arial"/>
                <a:cs typeface="Arial"/>
                <a:sym typeface="Arial"/>
              </a:rPr>
              <a:t>Right commercial potential?</a:t>
            </a:r>
            <a:endParaRPr sz="1271" b="0" i="0" u="none" strike="noStrike" cap="none">
              <a:solidFill>
                <a:srgbClr val="000000"/>
              </a:solidFill>
              <a:latin typeface="Arial"/>
              <a:ea typeface="Arial"/>
              <a:cs typeface="Arial"/>
              <a:sym typeface="Arial"/>
            </a:endParaRPr>
          </a:p>
        </p:txBody>
      </p:sp>
      <p:cxnSp>
        <p:nvCxnSpPr>
          <p:cNvPr id="527" name="Google Shape;527;p36"/>
          <p:cNvCxnSpPr/>
          <p:nvPr/>
        </p:nvCxnSpPr>
        <p:spPr>
          <a:xfrm>
            <a:off x="1516304" y="2868077"/>
            <a:ext cx="838396" cy="0"/>
          </a:xfrm>
          <a:prstGeom prst="straightConnector1">
            <a:avLst/>
          </a:prstGeom>
          <a:noFill/>
          <a:ln w="25550" cap="flat" cmpd="sng">
            <a:solidFill>
              <a:srgbClr val="216EE6"/>
            </a:solidFill>
            <a:prstDash val="solid"/>
            <a:round/>
            <a:headEnd type="none" w="sm" len="sm"/>
            <a:tailEnd type="triangle" w="med" len="med"/>
          </a:ln>
        </p:spPr>
      </p:cxnSp>
      <p:sp>
        <p:nvSpPr>
          <p:cNvPr id="528" name="Google Shape;528;p36"/>
          <p:cNvSpPr/>
          <p:nvPr/>
        </p:nvSpPr>
        <p:spPr>
          <a:xfrm>
            <a:off x="278648" y="4112807"/>
            <a:ext cx="8736642" cy="683791"/>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 calcmode="lin" valueType="num">
                                      <p:cBhvr additive="base">
                                        <p:cTn id="7" dur="500"/>
                                        <p:tgtEl>
                                          <p:spTgt spid="5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1"/>
                                        </p:tgtEl>
                                        <p:attrNameLst>
                                          <p:attrName>style.visibility</p:attrName>
                                        </p:attrNameLst>
                                      </p:cBhvr>
                                      <p:to>
                                        <p:strVal val="visible"/>
                                      </p:to>
                                    </p:set>
                                    <p:animEffect transition="in" filter="fade">
                                      <p:cBhvr>
                                        <p:cTn id="12" dur="500"/>
                                        <p:tgtEl>
                                          <p:spTgt spid="5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23"/>
                                        </p:tgtEl>
                                        <p:attrNameLst>
                                          <p:attrName>style.visibility</p:attrName>
                                        </p:attrNameLst>
                                      </p:cBhvr>
                                      <p:to>
                                        <p:strVal val="visible"/>
                                      </p:to>
                                    </p:set>
                                    <p:anim calcmode="lin" valueType="num">
                                      <p:cBhvr additive="base">
                                        <p:cTn id="17" dur="500"/>
                                        <p:tgtEl>
                                          <p:spTgt spid="52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4"/>
                                        </p:tgtEl>
                                        <p:attrNameLst>
                                          <p:attrName>style.visibility</p:attrName>
                                        </p:attrNameLst>
                                      </p:cBhvr>
                                      <p:to>
                                        <p:strVal val="visible"/>
                                      </p:to>
                                    </p:set>
                                    <p:animEffect transition="in" filter="fade">
                                      <p:cBhvr>
                                        <p:cTn id="22" dur="500"/>
                                        <p:tgtEl>
                                          <p:spTgt spid="5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24"/>
                                        </p:tgtEl>
                                        <p:attrNameLst>
                                          <p:attrName>style.visibility</p:attrName>
                                        </p:attrNameLst>
                                      </p:cBhvr>
                                      <p:to>
                                        <p:strVal val="visible"/>
                                      </p:to>
                                    </p:set>
                                    <p:anim calcmode="lin" valueType="num">
                                      <p:cBhvr additive="base">
                                        <p:cTn id="27" dur="500"/>
                                        <p:tgtEl>
                                          <p:spTgt spid="524"/>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25"/>
                                        </p:tgtEl>
                                        <p:attrNameLst>
                                          <p:attrName>style.visibility</p:attrName>
                                        </p:attrNameLst>
                                      </p:cBhvr>
                                      <p:to>
                                        <p:strVal val="visible"/>
                                      </p:to>
                                    </p:set>
                                    <p:anim calcmode="lin" valueType="num">
                                      <p:cBhvr additive="base">
                                        <p:cTn id="32" dur="500"/>
                                        <p:tgtEl>
                                          <p:spTgt spid="525"/>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26"/>
                                        </p:tgtEl>
                                        <p:attrNameLst>
                                          <p:attrName>style.visibility</p:attrName>
                                        </p:attrNameLst>
                                      </p:cBhvr>
                                      <p:to>
                                        <p:strVal val="visible"/>
                                      </p:to>
                                    </p:set>
                                    <p:anim calcmode="lin" valueType="num">
                                      <p:cBhvr additive="base">
                                        <p:cTn id="37" dur="500"/>
                                        <p:tgtEl>
                                          <p:spTgt spid="52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43"/>
          <p:cNvSpPr/>
          <p:nvPr/>
        </p:nvSpPr>
        <p:spPr>
          <a:xfrm>
            <a:off x="4380653" y="4776450"/>
            <a:ext cx="3930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20</a:t>
            </a:fld>
            <a:endParaRPr sz="999" b="0" i="0" u="none" strike="noStrike" cap="none">
              <a:solidFill>
                <a:srgbClr val="000000"/>
              </a:solidFill>
              <a:latin typeface="Arial"/>
              <a:ea typeface="Arial"/>
              <a:cs typeface="Arial"/>
              <a:sym typeface="Arial"/>
            </a:endParaRPr>
          </a:p>
        </p:txBody>
      </p:sp>
      <p:pic>
        <p:nvPicPr>
          <p:cNvPr id="702" name="Google Shape;702;p43"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703" name="Google Shape;703;p43"/>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i="0" u="none" strike="noStrike" cap="none">
              <a:solidFill>
                <a:schemeClr val="dk1"/>
              </a:solidFill>
            </a:endParaRPr>
          </a:p>
        </p:txBody>
      </p:sp>
      <p:sp>
        <p:nvSpPr>
          <p:cNvPr id="704" name="Google Shape;704;p43"/>
          <p:cNvSpPr txBox="1"/>
          <p:nvPr/>
        </p:nvSpPr>
        <p:spPr>
          <a:xfrm>
            <a:off x="237250" y="153500"/>
            <a:ext cx="88194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800"/>
              <a:t>Proteins </a:t>
            </a:r>
            <a:r>
              <a:rPr lang="en-GB" sz="1800" b="1"/>
              <a:t>yet to feature in oncology clinical trials</a:t>
            </a:r>
            <a:r>
              <a:rPr lang="en-GB" sz="1800"/>
              <a:t>, that are </a:t>
            </a:r>
            <a:r>
              <a:rPr lang="en-GB" sz="1800" b="1"/>
              <a:t>emerging in research</a:t>
            </a:r>
            <a:endParaRPr sz="1800" b="1"/>
          </a:p>
        </p:txBody>
      </p:sp>
      <p:sp>
        <p:nvSpPr>
          <p:cNvPr id="705" name="Google Shape;705;p43"/>
          <p:cNvSpPr txBox="1"/>
          <p:nvPr/>
        </p:nvSpPr>
        <p:spPr>
          <a:xfrm>
            <a:off x="6565150" y="1050600"/>
            <a:ext cx="2191500" cy="30423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595959"/>
              </a:buClr>
              <a:buSzPts val="1300"/>
              <a:buChar char="●"/>
            </a:pPr>
            <a:r>
              <a:rPr lang="en-GB" sz="1300">
                <a:solidFill>
                  <a:srgbClr val="595959"/>
                </a:solidFill>
              </a:rPr>
              <a:t>Shows proteins that have a low rate of publications prior to last two years</a:t>
            </a:r>
            <a:endParaRPr sz="1300">
              <a:solidFill>
                <a:srgbClr val="595959"/>
              </a:solidFill>
            </a:endParaRPr>
          </a:p>
          <a:p>
            <a:pPr marL="457200" lvl="0" indent="-311150" algn="l" rtl="0">
              <a:spcBef>
                <a:spcPts val="1000"/>
              </a:spcBef>
              <a:spcAft>
                <a:spcPts val="0"/>
              </a:spcAft>
              <a:buClr>
                <a:srgbClr val="595959"/>
              </a:buClr>
              <a:buSzPts val="1300"/>
              <a:buChar char="●"/>
            </a:pPr>
            <a:r>
              <a:rPr lang="en-GB" sz="1300">
                <a:solidFill>
                  <a:srgbClr val="595959"/>
                </a:solidFill>
              </a:rPr>
              <a:t>Each protein has not been mentioned in clinical oncology research before</a:t>
            </a:r>
            <a:endParaRPr sz="1300">
              <a:solidFill>
                <a:srgbClr val="595959"/>
              </a:solidFill>
            </a:endParaRPr>
          </a:p>
          <a:p>
            <a:pPr marL="457200" lvl="0" indent="-311150" algn="l" rtl="0">
              <a:spcBef>
                <a:spcPts val="1000"/>
              </a:spcBef>
              <a:spcAft>
                <a:spcPts val="1000"/>
              </a:spcAft>
              <a:buClr>
                <a:srgbClr val="595959"/>
              </a:buClr>
              <a:buSzPts val="1300"/>
              <a:buChar char="●"/>
            </a:pPr>
            <a:r>
              <a:rPr lang="en-GB" sz="1300">
                <a:solidFill>
                  <a:srgbClr val="595959"/>
                </a:solidFill>
              </a:rPr>
              <a:t>These are interesting in that they are potentially future new targets in clinical trials</a:t>
            </a:r>
            <a:endParaRPr sz="1300">
              <a:solidFill>
                <a:srgbClr val="595959"/>
              </a:solidFill>
            </a:endParaRPr>
          </a:p>
        </p:txBody>
      </p:sp>
      <p:sp>
        <p:nvSpPr>
          <p:cNvPr id="706" name="Google Shape;706;p43"/>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AI™</a:t>
            </a:r>
            <a:endParaRPr sz="908" b="0" i="0" u="none" strike="noStrike" cap="none">
              <a:solidFill>
                <a:schemeClr val="accent4"/>
              </a:solidFill>
              <a:latin typeface="Arial"/>
              <a:ea typeface="Arial"/>
              <a:cs typeface="Arial"/>
              <a:sym typeface="Arial"/>
            </a:endParaRPr>
          </a:p>
        </p:txBody>
      </p:sp>
      <p:pic>
        <p:nvPicPr>
          <p:cNvPr id="707" name="Google Shape;707;p43" title="Chart"/>
          <p:cNvPicPr preferRelativeResize="0"/>
          <p:nvPr/>
        </p:nvPicPr>
        <p:blipFill>
          <a:blip r:embed="rId4">
            <a:alphaModFix/>
          </a:blip>
          <a:stretch>
            <a:fillRect/>
          </a:stretch>
        </p:blipFill>
        <p:spPr>
          <a:xfrm>
            <a:off x="152400" y="783575"/>
            <a:ext cx="6252642" cy="38662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4"/>
          <p:cNvSpPr/>
          <p:nvPr/>
        </p:nvSpPr>
        <p:spPr>
          <a:xfrm>
            <a:off x="-658375" y="901375"/>
            <a:ext cx="10461900" cy="2843100"/>
          </a:xfrm>
          <a:prstGeom prst="roundRect">
            <a:avLst>
              <a:gd name="adj" fmla="val 15000"/>
            </a:avLst>
          </a:prstGeom>
          <a:solidFill>
            <a:srgbClr val="FFFFFF"/>
          </a:solidFill>
          <a:ln>
            <a:noFill/>
          </a:ln>
          <a:effectLst>
            <a:outerShdw blurRad="254000" dist="23000" dir="5400000" rotWithShape="0">
              <a:srgbClr val="000000">
                <a:alpha val="15690"/>
              </a:srgbClr>
            </a:outerShdw>
          </a:effectLst>
        </p:spPr>
        <p:txBody>
          <a:bodyPr spcFirstLastPara="1" wrap="square" lIns="41500" tIns="41500" rIns="41500" bIns="41500" anchor="ctr" anchorCtr="0">
            <a:noAutofit/>
          </a:bodyPr>
          <a:lstStyle/>
          <a:p>
            <a:pPr marL="0" marR="0" lvl="0" indent="0" algn="l" rtl="0">
              <a:lnSpc>
                <a:spcPct val="100000"/>
              </a:lnSpc>
              <a:spcBef>
                <a:spcPts val="0"/>
              </a:spcBef>
              <a:spcAft>
                <a:spcPts val="0"/>
              </a:spcAft>
              <a:buClr>
                <a:srgbClr val="000000"/>
              </a:buClr>
              <a:buSzPts val="1300"/>
              <a:buFont typeface="Helvetica Neue"/>
              <a:buNone/>
            </a:pPr>
            <a:endParaRPr sz="1300" b="0" i="0" u="none" strike="noStrike" cap="none">
              <a:solidFill>
                <a:srgbClr val="000000"/>
              </a:solidFill>
              <a:latin typeface="Helvetica Neue"/>
              <a:ea typeface="Helvetica Neue"/>
              <a:cs typeface="Helvetica Neue"/>
              <a:sym typeface="Helvetica Neue"/>
            </a:endParaRPr>
          </a:p>
        </p:txBody>
      </p:sp>
      <p:sp>
        <p:nvSpPr>
          <p:cNvPr id="713" name="Google Shape;713;p44"/>
          <p:cNvSpPr/>
          <p:nvPr/>
        </p:nvSpPr>
        <p:spPr>
          <a:xfrm>
            <a:off x="4390203" y="4776675"/>
            <a:ext cx="3636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21</a:t>
            </a:fld>
            <a:endParaRPr sz="999" b="0" i="0" u="none" strike="noStrike" cap="none">
              <a:solidFill>
                <a:srgbClr val="000000"/>
              </a:solidFill>
              <a:latin typeface="Arial"/>
              <a:ea typeface="Arial"/>
              <a:cs typeface="Arial"/>
              <a:sym typeface="Arial"/>
            </a:endParaRPr>
          </a:p>
        </p:txBody>
      </p:sp>
      <p:pic>
        <p:nvPicPr>
          <p:cNvPr id="714" name="Google Shape;714;p44" descr="Google Shape;510;p123"/>
          <p:cNvPicPr preferRelativeResize="0"/>
          <p:nvPr/>
        </p:nvPicPr>
        <p:blipFill rotWithShape="1">
          <a:blip r:embed="rId3">
            <a:alphaModFix/>
          </a:blip>
          <a:srcRect/>
          <a:stretch/>
        </p:blipFill>
        <p:spPr>
          <a:xfrm>
            <a:off x="175524" y="4790167"/>
            <a:ext cx="837415" cy="171602"/>
          </a:xfrm>
          <a:prstGeom prst="rect">
            <a:avLst/>
          </a:prstGeom>
          <a:noFill/>
          <a:ln>
            <a:noFill/>
          </a:ln>
        </p:spPr>
      </p:pic>
      <p:sp>
        <p:nvSpPr>
          <p:cNvPr id="715" name="Google Shape;715;p44"/>
          <p:cNvSpPr/>
          <p:nvPr/>
        </p:nvSpPr>
        <p:spPr>
          <a:xfrm>
            <a:off x="278648" y="4112807"/>
            <a:ext cx="8736642" cy="683791"/>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pic>
        <p:nvPicPr>
          <p:cNvPr id="716" name="Google Shape;716;p44"/>
          <p:cNvPicPr preferRelativeResize="0"/>
          <p:nvPr/>
        </p:nvPicPr>
        <p:blipFill rotWithShape="1">
          <a:blip r:embed="rId4">
            <a:alphaModFix/>
          </a:blip>
          <a:srcRect l="-719" r="720" b="16867"/>
          <a:stretch/>
        </p:blipFill>
        <p:spPr>
          <a:xfrm>
            <a:off x="278650" y="975460"/>
            <a:ext cx="4179150" cy="2605765"/>
          </a:xfrm>
          <a:prstGeom prst="rect">
            <a:avLst/>
          </a:prstGeom>
          <a:noFill/>
          <a:ln>
            <a:noFill/>
          </a:ln>
        </p:spPr>
      </p:pic>
      <p:sp>
        <p:nvSpPr>
          <p:cNvPr id="717" name="Google Shape;717;p44"/>
          <p:cNvSpPr txBox="1"/>
          <p:nvPr/>
        </p:nvSpPr>
        <p:spPr>
          <a:xfrm>
            <a:off x="318450" y="254425"/>
            <a:ext cx="85071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800" b="1"/>
              <a:t>IFI6 interest is growing</a:t>
            </a:r>
            <a:r>
              <a:rPr lang="en-GB" sz="1800"/>
              <a:t> within the oncology research community</a:t>
            </a:r>
            <a:endParaRPr sz="1800"/>
          </a:p>
        </p:txBody>
      </p:sp>
      <p:pic>
        <p:nvPicPr>
          <p:cNvPr id="718" name="Google Shape;718;p44"/>
          <p:cNvPicPr preferRelativeResize="0"/>
          <p:nvPr/>
        </p:nvPicPr>
        <p:blipFill>
          <a:blip r:embed="rId5">
            <a:alphaModFix/>
          </a:blip>
          <a:stretch>
            <a:fillRect/>
          </a:stretch>
        </p:blipFill>
        <p:spPr>
          <a:xfrm>
            <a:off x="4500200" y="901363"/>
            <a:ext cx="4294076" cy="891279"/>
          </a:xfrm>
          <a:prstGeom prst="rect">
            <a:avLst/>
          </a:prstGeom>
          <a:noFill/>
          <a:ln>
            <a:noFill/>
          </a:ln>
        </p:spPr>
      </p:pic>
      <p:pic>
        <p:nvPicPr>
          <p:cNvPr id="719" name="Google Shape;719;p44"/>
          <p:cNvPicPr preferRelativeResize="0"/>
          <p:nvPr/>
        </p:nvPicPr>
        <p:blipFill rotWithShape="1">
          <a:blip r:embed="rId6">
            <a:alphaModFix/>
          </a:blip>
          <a:srcRect t="9908" b="6758"/>
          <a:stretch/>
        </p:blipFill>
        <p:spPr>
          <a:xfrm>
            <a:off x="4500200" y="1792650"/>
            <a:ext cx="4473000" cy="891275"/>
          </a:xfrm>
          <a:prstGeom prst="rect">
            <a:avLst/>
          </a:prstGeom>
          <a:noFill/>
          <a:ln>
            <a:noFill/>
          </a:ln>
        </p:spPr>
      </p:pic>
      <p:pic>
        <p:nvPicPr>
          <p:cNvPr id="720" name="Google Shape;720;p44"/>
          <p:cNvPicPr preferRelativeResize="0"/>
          <p:nvPr/>
        </p:nvPicPr>
        <p:blipFill>
          <a:blip r:embed="rId7">
            <a:alphaModFix/>
          </a:blip>
          <a:stretch>
            <a:fillRect/>
          </a:stretch>
        </p:blipFill>
        <p:spPr>
          <a:xfrm>
            <a:off x="4564250" y="2720959"/>
            <a:ext cx="4538600" cy="860278"/>
          </a:xfrm>
          <a:prstGeom prst="rect">
            <a:avLst/>
          </a:prstGeom>
          <a:noFill/>
          <a:ln>
            <a:noFill/>
          </a:ln>
        </p:spPr>
      </p:pic>
      <p:sp>
        <p:nvSpPr>
          <p:cNvPr id="721" name="Google Shape;721;p44"/>
          <p:cNvSpPr txBox="1"/>
          <p:nvPr/>
        </p:nvSpPr>
        <p:spPr>
          <a:xfrm>
            <a:off x="278650" y="3840550"/>
            <a:ext cx="8438100" cy="13848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595959"/>
              </a:buClr>
              <a:buSzPts val="1300"/>
              <a:buChar char="●"/>
            </a:pPr>
            <a:r>
              <a:rPr lang="en-GB" sz="1300">
                <a:solidFill>
                  <a:srgbClr val="595959"/>
                </a:solidFill>
              </a:rPr>
              <a:t>Shows some of the recent relevant oncology articles mentioning IFI6</a:t>
            </a:r>
            <a:endParaRPr sz="1300">
              <a:solidFill>
                <a:srgbClr val="595959"/>
              </a:solidFill>
            </a:endParaRPr>
          </a:p>
          <a:p>
            <a:pPr marL="457200" lvl="0" indent="-311150" algn="l" rtl="0">
              <a:spcBef>
                <a:spcPts val="1000"/>
              </a:spcBef>
              <a:spcAft>
                <a:spcPts val="1000"/>
              </a:spcAft>
              <a:buClr>
                <a:srgbClr val="595959"/>
              </a:buClr>
              <a:buSzPts val="1300"/>
              <a:buChar char="●"/>
            </a:pPr>
            <a:r>
              <a:rPr lang="en-GB" sz="1300">
                <a:solidFill>
                  <a:srgbClr val="595959"/>
                </a:solidFill>
              </a:rPr>
              <a:t>However, on its own it’s not too useful for investigating causal biology</a:t>
            </a:r>
            <a:endParaRPr sz="1300">
              <a:solidFill>
                <a:srgbClr val="595959"/>
              </a:solidFill>
            </a:endParaRPr>
          </a:p>
        </p:txBody>
      </p:sp>
      <p:sp>
        <p:nvSpPr>
          <p:cNvPr id="722" name="Google Shape;722;p44"/>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Web</a:t>
            </a:r>
            <a:endParaRPr sz="908" b="0" i="0" u="none" strike="noStrike" cap="none">
              <a:solidFill>
                <a:schemeClr val="accent4"/>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2"/>
          <p:cNvSpPr/>
          <p:nvPr/>
        </p:nvSpPr>
        <p:spPr>
          <a:xfrm>
            <a:off x="4312799" y="4776675"/>
            <a:ext cx="5184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22</a:t>
            </a:fld>
            <a:endParaRPr sz="999" b="0" i="0" u="none" strike="noStrike" cap="none">
              <a:solidFill>
                <a:srgbClr val="000000"/>
              </a:solidFill>
              <a:latin typeface="Arial"/>
              <a:ea typeface="Arial"/>
              <a:cs typeface="Arial"/>
              <a:sym typeface="Arial"/>
            </a:endParaRPr>
          </a:p>
        </p:txBody>
      </p:sp>
      <p:pic>
        <p:nvPicPr>
          <p:cNvPr id="844" name="Google Shape;844;p52"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845" name="Google Shape;845;p52"/>
          <p:cNvSpPr/>
          <p:nvPr/>
        </p:nvSpPr>
        <p:spPr>
          <a:xfrm>
            <a:off x="407358" y="1887959"/>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2000" b="1" i="0" u="none" strike="noStrike" cap="none">
              <a:solidFill>
                <a:schemeClr val="dk1"/>
              </a:solidFill>
              <a:latin typeface="Arial"/>
              <a:ea typeface="Arial"/>
              <a:cs typeface="Arial"/>
              <a:sym typeface="Arial"/>
            </a:endParaRPr>
          </a:p>
        </p:txBody>
      </p:sp>
      <p:sp>
        <p:nvSpPr>
          <p:cNvPr id="846" name="Google Shape;846;p52"/>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847" name="Google Shape;847;p52"/>
          <p:cNvSpPr txBox="1"/>
          <p:nvPr/>
        </p:nvSpPr>
        <p:spPr>
          <a:xfrm>
            <a:off x="451301" y="1659275"/>
            <a:ext cx="8391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200"/>
              <a:t>Using cause-and-effect to discover </a:t>
            </a:r>
            <a:r>
              <a:rPr lang="en-GB" sz="2200" b="1" i="1"/>
              <a:t>novel</a:t>
            </a:r>
            <a:r>
              <a:rPr lang="en-GB" sz="2200"/>
              <a:t> target-disease links</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53"/>
          <p:cNvSpPr/>
          <p:nvPr/>
        </p:nvSpPr>
        <p:spPr>
          <a:xfrm>
            <a:off x="4271136" y="4776450"/>
            <a:ext cx="375900" cy="198600"/>
          </a:xfrm>
          <a:prstGeom prst="rect">
            <a:avLst/>
          </a:prstGeom>
          <a:noFill/>
          <a:ln>
            <a:noFill/>
          </a:ln>
        </p:spPr>
        <p:txBody>
          <a:bodyPr spcFirstLastPara="1" wrap="square" lIns="93150" tIns="93150" rIns="93150" bIns="93150" anchor="ctr" anchorCtr="0">
            <a:noAutofit/>
          </a:bodyPr>
          <a:lstStyle/>
          <a:p>
            <a:pPr marL="0" marR="0" lvl="0" indent="0" algn="ct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23</a:t>
            </a:fld>
            <a:endParaRPr sz="999" b="0" i="0" u="none" strike="noStrike" cap="none">
              <a:solidFill>
                <a:srgbClr val="000000"/>
              </a:solidFill>
              <a:latin typeface="Arial"/>
              <a:ea typeface="Arial"/>
              <a:cs typeface="Arial"/>
              <a:sym typeface="Arial"/>
            </a:endParaRPr>
          </a:p>
        </p:txBody>
      </p:sp>
      <p:pic>
        <p:nvPicPr>
          <p:cNvPr id="853" name="Google Shape;853;p53"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854" name="Google Shape;854;p53"/>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Biorelate</a:t>
            </a:r>
            <a:endParaRPr sz="908" b="0" i="0" u="none" strike="noStrike" cap="none">
              <a:solidFill>
                <a:schemeClr val="accent4"/>
              </a:solidFill>
              <a:latin typeface="Arial"/>
              <a:ea typeface="Arial"/>
              <a:cs typeface="Arial"/>
              <a:sym typeface="Arial"/>
            </a:endParaRPr>
          </a:p>
        </p:txBody>
      </p:sp>
      <p:sp>
        <p:nvSpPr>
          <p:cNvPr id="855" name="Google Shape;855;p53"/>
          <p:cNvSpPr/>
          <p:nvPr/>
        </p:nvSpPr>
        <p:spPr>
          <a:xfrm>
            <a:off x="407358" y="1887959"/>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2000" b="1" i="0" u="none" strike="noStrike" cap="none">
              <a:solidFill>
                <a:schemeClr val="dk1"/>
              </a:solidFill>
              <a:latin typeface="Arial"/>
              <a:ea typeface="Arial"/>
              <a:cs typeface="Arial"/>
              <a:sym typeface="Arial"/>
            </a:endParaRPr>
          </a:p>
        </p:txBody>
      </p:sp>
      <p:sp>
        <p:nvSpPr>
          <p:cNvPr id="856" name="Google Shape;856;p53"/>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857" name="Google Shape;857;p53"/>
          <p:cNvSpPr txBox="1"/>
          <p:nvPr/>
        </p:nvSpPr>
        <p:spPr>
          <a:xfrm>
            <a:off x="392150" y="228600"/>
            <a:ext cx="84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a:solidFill>
                  <a:srgbClr val="14142A"/>
                </a:solidFill>
                <a:latin typeface="Lato"/>
                <a:ea typeface="Lato"/>
                <a:cs typeface="Lato"/>
                <a:sym typeface="Lato"/>
              </a:rPr>
              <a:t>Differentiating knowns from unknowns </a:t>
            </a:r>
            <a:r>
              <a:rPr lang="en-GB" sz="1700">
                <a:solidFill>
                  <a:srgbClr val="14142A"/>
                </a:solidFill>
                <a:latin typeface="Lato"/>
                <a:ea typeface="Lato"/>
                <a:cs typeface="Lato"/>
                <a:sym typeface="Lato"/>
              </a:rPr>
              <a:t>with targets and diseases</a:t>
            </a:r>
            <a:endParaRPr sz="1700">
              <a:solidFill>
                <a:srgbClr val="14142A"/>
              </a:solidFill>
              <a:latin typeface="Lato"/>
              <a:ea typeface="Lato"/>
              <a:cs typeface="Lato"/>
              <a:sym typeface="Lato"/>
            </a:endParaRPr>
          </a:p>
        </p:txBody>
      </p:sp>
      <p:sp>
        <p:nvSpPr>
          <p:cNvPr id="858" name="Google Shape;858;p53"/>
          <p:cNvSpPr/>
          <p:nvPr/>
        </p:nvSpPr>
        <p:spPr>
          <a:xfrm>
            <a:off x="0" y="991050"/>
            <a:ext cx="9144000" cy="3433200"/>
          </a:xfrm>
          <a:prstGeom prst="roundRect">
            <a:avLst>
              <a:gd name="adj" fmla="val 0"/>
            </a:avLst>
          </a:prstGeom>
          <a:solidFill>
            <a:srgbClr val="FFFFFF"/>
          </a:solidFill>
          <a:ln>
            <a:noFill/>
          </a:ln>
          <a:effectLst>
            <a:outerShdw blurRad="254000" dist="23040" dir="5400000" rotWithShape="0">
              <a:srgbClr val="000000">
                <a:alpha val="1569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3"/>
          <p:cNvSpPr/>
          <p:nvPr/>
        </p:nvSpPr>
        <p:spPr>
          <a:xfrm>
            <a:off x="531698" y="1072525"/>
            <a:ext cx="1670400" cy="4179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100" b="1">
                <a:solidFill>
                  <a:srgbClr val="182DFF"/>
                </a:solidFill>
                <a:latin typeface="Lato"/>
                <a:ea typeface="Lato"/>
                <a:cs typeface="Lato"/>
                <a:sym typeface="Lato"/>
              </a:rPr>
              <a:t>Cause-and-Effect</a:t>
            </a:r>
            <a:endParaRPr sz="1100" strike="noStrike">
              <a:solidFill>
                <a:srgbClr val="1A9988"/>
              </a:solidFill>
              <a:latin typeface="Lato"/>
              <a:ea typeface="Lato"/>
              <a:cs typeface="Lato"/>
              <a:sym typeface="Lato"/>
            </a:endParaRPr>
          </a:p>
        </p:txBody>
      </p:sp>
      <p:sp>
        <p:nvSpPr>
          <p:cNvPr id="860" name="Google Shape;860;p53"/>
          <p:cNvSpPr/>
          <p:nvPr/>
        </p:nvSpPr>
        <p:spPr>
          <a:xfrm>
            <a:off x="4744325" y="1087400"/>
            <a:ext cx="2069400" cy="5160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100" b="1">
                <a:solidFill>
                  <a:srgbClr val="182DFF"/>
                </a:solidFill>
                <a:latin typeface="Lato"/>
                <a:ea typeface="Lato"/>
                <a:cs typeface="Lato"/>
                <a:sym typeface="Lato"/>
              </a:rPr>
              <a:t>Document Co-Mention</a:t>
            </a:r>
            <a:endParaRPr sz="1100" strike="noStrike">
              <a:solidFill>
                <a:srgbClr val="1A9988"/>
              </a:solidFill>
              <a:latin typeface="Lato"/>
              <a:ea typeface="Lato"/>
              <a:cs typeface="Lato"/>
              <a:sym typeface="Lato"/>
            </a:endParaRPr>
          </a:p>
        </p:txBody>
      </p:sp>
      <p:sp>
        <p:nvSpPr>
          <p:cNvPr id="861" name="Google Shape;861;p53"/>
          <p:cNvSpPr/>
          <p:nvPr/>
        </p:nvSpPr>
        <p:spPr>
          <a:xfrm>
            <a:off x="303700" y="2044525"/>
            <a:ext cx="2126400" cy="393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GB" sz="900">
                <a:highlight>
                  <a:srgbClr val="FFFF00"/>
                </a:highlight>
                <a:latin typeface="Lato"/>
                <a:ea typeface="Lato"/>
                <a:cs typeface="Lato"/>
                <a:sym typeface="Lato"/>
              </a:rPr>
              <a:t>IFI6 </a:t>
            </a:r>
            <a:r>
              <a:rPr lang="en-GB" sz="900">
                <a:latin typeface="Lato"/>
                <a:ea typeface="Lato"/>
                <a:cs typeface="Lato"/>
                <a:sym typeface="Lato"/>
              </a:rPr>
              <a:t>may promote</a:t>
            </a:r>
            <a:r>
              <a:rPr lang="en-GB" sz="900">
                <a:highlight>
                  <a:srgbClr val="FFFF00"/>
                </a:highlight>
                <a:latin typeface="Lato"/>
                <a:ea typeface="Lato"/>
                <a:cs typeface="Lato"/>
                <a:sym typeface="Lato"/>
              </a:rPr>
              <a:t> breast cancer </a:t>
            </a:r>
            <a:r>
              <a:rPr lang="en-GB" sz="900">
                <a:latin typeface="Lato"/>
                <a:ea typeface="Lato"/>
                <a:cs typeface="Lato"/>
                <a:sym typeface="Lato"/>
              </a:rPr>
              <a:t>metastasis</a:t>
            </a:r>
            <a:endParaRPr sz="500" i="0" u="none" strike="noStrike" cap="none">
              <a:solidFill>
                <a:srgbClr val="000000"/>
              </a:solidFill>
              <a:latin typeface="Lato"/>
              <a:ea typeface="Lato"/>
              <a:cs typeface="Lato"/>
              <a:sym typeface="Lato"/>
            </a:endParaRPr>
          </a:p>
        </p:txBody>
      </p:sp>
      <p:sp>
        <p:nvSpPr>
          <p:cNvPr id="862" name="Google Shape;862;p53"/>
          <p:cNvSpPr/>
          <p:nvPr/>
        </p:nvSpPr>
        <p:spPr>
          <a:xfrm>
            <a:off x="2717161" y="1072528"/>
            <a:ext cx="1670400" cy="4179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100" b="1">
                <a:solidFill>
                  <a:srgbClr val="182DFF"/>
                </a:solidFill>
                <a:latin typeface="Lato"/>
                <a:ea typeface="Lato"/>
                <a:cs typeface="Lato"/>
                <a:sym typeface="Lato"/>
              </a:rPr>
              <a:t>Sentence Co-Mention</a:t>
            </a:r>
            <a:endParaRPr sz="1100" strike="noStrike">
              <a:solidFill>
                <a:srgbClr val="1A9988"/>
              </a:solidFill>
              <a:latin typeface="Lato"/>
              <a:ea typeface="Lato"/>
              <a:cs typeface="Lato"/>
              <a:sym typeface="Lato"/>
            </a:endParaRPr>
          </a:p>
        </p:txBody>
      </p:sp>
      <p:sp>
        <p:nvSpPr>
          <p:cNvPr id="863" name="Google Shape;863;p53"/>
          <p:cNvSpPr/>
          <p:nvPr/>
        </p:nvSpPr>
        <p:spPr>
          <a:xfrm>
            <a:off x="2557261" y="1887944"/>
            <a:ext cx="1830300" cy="330300"/>
          </a:xfrm>
          <a:prstGeom prst="rect">
            <a:avLst/>
          </a:prstGeom>
          <a:noFill/>
          <a:ln>
            <a:noFill/>
          </a:ln>
        </p:spPr>
        <p:txBody>
          <a:bodyPr spcFirstLastPara="1" wrap="square" lIns="81725" tIns="40850" rIns="81725" bIns="40850" anchor="t" anchorCtr="0">
            <a:noAutofit/>
          </a:bodyPr>
          <a:lstStyle/>
          <a:p>
            <a:pPr marL="0" marR="0" lvl="0" indent="0" algn="ctr" rtl="0">
              <a:lnSpc>
                <a:spcPct val="100000"/>
              </a:lnSpc>
              <a:spcBef>
                <a:spcPts val="0"/>
              </a:spcBef>
              <a:spcAft>
                <a:spcPts val="0"/>
              </a:spcAft>
              <a:buNone/>
            </a:pPr>
            <a:r>
              <a:rPr lang="en-GB" sz="900">
                <a:latin typeface="Lato"/>
                <a:ea typeface="Lato"/>
                <a:cs typeface="Lato"/>
                <a:sym typeface="Lato"/>
              </a:rPr>
              <a:t>including IFIT1, ISG15, </a:t>
            </a:r>
            <a:r>
              <a:rPr lang="en-GB" sz="900">
                <a:highlight>
                  <a:srgbClr val="FFFF00"/>
                </a:highlight>
                <a:latin typeface="Lato"/>
                <a:ea typeface="Lato"/>
                <a:cs typeface="Lato"/>
                <a:sym typeface="Lato"/>
              </a:rPr>
              <a:t>IFI6</a:t>
            </a:r>
            <a:r>
              <a:rPr lang="en-GB" sz="900">
                <a:latin typeface="Lato"/>
                <a:ea typeface="Lato"/>
                <a:cs typeface="Lato"/>
                <a:sym typeface="Lato"/>
              </a:rPr>
              <a:t>, GOLM5, KLHL35, and OAS2, were associated with the total survival probability in </a:t>
            </a:r>
            <a:r>
              <a:rPr lang="en-GB" sz="900">
                <a:highlight>
                  <a:srgbClr val="FFFF00"/>
                </a:highlight>
                <a:latin typeface="Lato"/>
                <a:ea typeface="Lato"/>
                <a:cs typeface="Lato"/>
                <a:sym typeface="Lato"/>
              </a:rPr>
              <a:t>breast cancer </a:t>
            </a:r>
            <a:r>
              <a:rPr lang="en-GB" sz="900">
                <a:latin typeface="Lato"/>
                <a:ea typeface="Lato"/>
                <a:cs typeface="Lato"/>
                <a:sym typeface="Lato"/>
              </a:rPr>
              <a:t>patients</a:t>
            </a:r>
            <a:endParaRPr sz="500" strike="noStrike">
              <a:solidFill>
                <a:srgbClr val="1A9988"/>
              </a:solidFill>
              <a:latin typeface="Lato"/>
              <a:ea typeface="Lato"/>
              <a:cs typeface="Lato"/>
              <a:sym typeface="Lato"/>
            </a:endParaRPr>
          </a:p>
        </p:txBody>
      </p:sp>
      <p:sp>
        <p:nvSpPr>
          <p:cNvPr id="864" name="Google Shape;864;p53"/>
          <p:cNvSpPr/>
          <p:nvPr/>
        </p:nvSpPr>
        <p:spPr>
          <a:xfrm>
            <a:off x="531700" y="3134375"/>
            <a:ext cx="8063400" cy="393600"/>
          </a:xfrm>
          <a:prstGeom prst="rightArrow">
            <a:avLst>
              <a:gd name="adj1" fmla="val 50000"/>
              <a:gd name="adj2" fmla="val 50000"/>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i="1">
                <a:latin typeface="Lato"/>
                <a:ea typeface="Lato"/>
                <a:cs typeface="Lato"/>
                <a:sym typeface="Lato"/>
              </a:rPr>
              <a:t>Decreasing strength of knowledge</a:t>
            </a:r>
            <a:endParaRPr sz="1200" i="1">
              <a:latin typeface="Lato"/>
              <a:ea typeface="Lato"/>
              <a:cs typeface="Lato"/>
              <a:sym typeface="Lato"/>
            </a:endParaRPr>
          </a:p>
        </p:txBody>
      </p:sp>
      <p:sp>
        <p:nvSpPr>
          <p:cNvPr id="865" name="Google Shape;865;p53"/>
          <p:cNvSpPr/>
          <p:nvPr/>
        </p:nvSpPr>
        <p:spPr>
          <a:xfrm>
            <a:off x="518650" y="3792538"/>
            <a:ext cx="8089500" cy="278100"/>
          </a:xfrm>
          <a:prstGeom prst="rect">
            <a:avLst/>
          </a:prstGeom>
          <a:noFill/>
          <a:ln>
            <a:noFill/>
          </a:ln>
        </p:spPr>
        <p:txBody>
          <a:bodyPr spcFirstLastPara="1" wrap="square" lIns="41500" tIns="40850" rIns="41500" bIns="40850" anchor="t" anchorCtr="0">
            <a:noAutofit/>
          </a:bodyPr>
          <a:lstStyle/>
          <a:p>
            <a:pPr marL="0" marR="0" lvl="0" indent="0" algn="l" rtl="0">
              <a:lnSpc>
                <a:spcPct val="100000"/>
              </a:lnSpc>
              <a:spcBef>
                <a:spcPts val="0"/>
              </a:spcBef>
              <a:spcAft>
                <a:spcPts val="0"/>
              </a:spcAft>
              <a:buNone/>
            </a:pPr>
            <a:r>
              <a:rPr lang="en-GB" sz="1200"/>
              <a:t>If a target and disease </a:t>
            </a:r>
            <a:r>
              <a:rPr lang="en-GB" sz="1200" b="1"/>
              <a:t>aren’t mentioned </a:t>
            </a:r>
            <a:r>
              <a:rPr lang="en-GB" sz="1200" b="1">
                <a:solidFill>
                  <a:schemeClr val="dk1"/>
                </a:solidFill>
              </a:rPr>
              <a:t>together</a:t>
            </a:r>
            <a:r>
              <a:rPr lang="en-GB" sz="1200" b="1"/>
              <a:t> in any papers they can be considered a potential novel link</a:t>
            </a:r>
            <a:endParaRPr sz="1200" b="1" strike="noStrike">
              <a:solidFill>
                <a:srgbClr val="1A9988"/>
              </a:solidFill>
            </a:endParaRPr>
          </a:p>
        </p:txBody>
      </p:sp>
      <p:pic>
        <p:nvPicPr>
          <p:cNvPr id="866" name="Google Shape;866;p53" descr="Deuteriation of sugar protons simplify NMR assignments and structure  determination of large oligonucleotide by the 1H-NMR window approach. -  Abstract - Europe PMC"/>
          <p:cNvPicPr preferRelativeResize="0"/>
          <p:nvPr/>
        </p:nvPicPr>
        <p:blipFill rotWithShape="1">
          <a:blip r:embed="rId4">
            <a:alphaModFix amt="70000"/>
          </a:blip>
          <a:srcRect/>
          <a:stretch/>
        </p:blipFill>
        <p:spPr>
          <a:xfrm>
            <a:off x="5131198" y="1385113"/>
            <a:ext cx="1295674" cy="1712419"/>
          </a:xfrm>
          <a:prstGeom prst="rect">
            <a:avLst/>
          </a:prstGeom>
          <a:noFill/>
          <a:ln>
            <a:noFill/>
          </a:ln>
        </p:spPr>
      </p:pic>
      <p:sp>
        <p:nvSpPr>
          <p:cNvPr id="867" name="Google Shape;867;p53"/>
          <p:cNvSpPr/>
          <p:nvPr/>
        </p:nvSpPr>
        <p:spPr>
          <a:xfrm>
            <a:off x="5225800" y="2090150"/>
            <a:ext cx="255000" cy="1281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8" name="Google Shape;868;p53"/>
          <p:cNvSpPr/>
          <p:nvPr/>
        </p:nvSpPr>
        <p:spPr>
          <a:xfrm>
            <a:off x="5797900" y="2507700"/>
            <a:ext cx="255000" cy="1281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69" name="Google Shape;869;p53" descr="Deuteriation of sugar protons simplify NMR assignments and structure  determination of large oligonucleotide by the 1H-NMR window approach. -  Abstract - Europe PMC"/>
          <p:cNvPicPr preferRelativeResize="0"/>
          <p:nvPr/>
        </p:nvPicPr>
        <p:blipFill rotWithShape="1">
          <a:blip r:embed="rId4">
            <a:alphaModFix amt="70000"/>
          </a:blip>
          <a:srcRect/>
          <a:stretch/>
        </p:blipFill>
        <p:spPr>
          <a:xfrm>
            <a:off x="7087853" y="1680344"/>
            <a:ext cx="717070" cy="947700"/>
          </a:xfrm>
          <a:prstGeom prst="rect">
            <a:avLst/>
          </a:prstGeom>
          <a:noFill/>
          <a:ln>
            <a:noFill/>
          </a:ln>
        </p:spPr>
      </p:pic>
      <p:pic>
        <p:nvPicPr>
          <p:cNvPr id="870" name="Google Shape;870;p53" descr="Deuteriation of sugar protons simplify NMR assignments and structure  determination of large oligonucleotide by the 1H-NMR window approach. -  Abstract - Europe PMC"/>
          <p:cNvPicPr preferRelativeResize="0"/>
          <p:nvPr/>
        </p:nvPicPr>
        <p:blipFill rotWithShape="1">
          <a:blip r:embed="rId4">
            <a:alphaModFix amt="70000"/>
          </a:blip>
          <a:srcRect/>
          <a:stretch/>
        </p:blipFill>
        <p:spPr>
          <a:xfrm>
            <a:off x="7877878" y="1680344"/>
            <a:ext cx="717070" cy="947700"/>
          </a:xfrm>
          <a:prstGeom prst="rect">
            <a:avLst/>
          </a:prstGeom>
          <a:noFill/>
          <a:ln>
            <a:noFill/>
          </a:ln>
        </p:spPr>
      </p:pic>
      <p:sp>
        <p:nvSpPr>
          <p:cNvPr id="871" name="Google Shape;871;p53"/>
          <p:cNvSpPr/>
          <p:nvPr/>
        </p:nvSpPr>
        <p:spPr>
          <a:xfrm>
            <a:off x="7131100" y="2044525"/>
            <a:ext cx="255000" cy="1281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2" name="Google Shape;872;p53"/>
          <p:cNvSpPr/>
          <p:nvPr/>
        </p:nvSpPr>
        <p:spPr>
          <a:xfrm>
            <a:off x="8339950" y="2329850"/>
            <a:ext cx="255000" cy="1281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3" name="Google Shape;873;p53"/>
          <p:cNvSpPr/>
          <p:nvPr/>
        </p:nvSpPr>
        <p:spPr>
          <a:xfrm>
            <a:off x="6806675" y="1087388"/>
            <a:ext cx="2069400" cy="5160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100" b="1">
                <a:solidFill>
                  <a:srgbClr val="182DFF"/>
                </a:solidFill>
                <a:latin typeface="Lato"/>
                <a:ea typeface="Lato"/>
                <a:cs typeface="Lato"/>
                <a:sym typeface="Lato"/>
              </a:rPr>
              <a:t>No Co-Mentions</a:t>
            </a:r>
            <a:endParaRPr sz="1100" strike="noStrike">
              <a:solidFill>
                <a:srgbClr val="1A9988"/>
              </a:solidFill>
              <a:latin typeface="Lato"/>
              <a:ea typeface="Lato"/>
              <a:cs typeface="Lato"/>
              <a:sym typeface="Lato"/>
            </a:endParaRPr>
          </a:p>
        </p:txBody>
      </p:sp>
      <p:sp>
        <p:nvSpPr>
          <p:cNvPr id="874" name="Google Shape;874;p53"/>
          <p:cNvSpPr txBox="1"/>
          <p:nvPr/>
        </p:nvSpPr>
        <p:spPr>
          <a:xfrm>
            <a:off x="7442225" y="2713963"/>
            <a:ext cx="798300" cy="27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0000"/>
                </a:solidFill>
              </a:rPr>
              <a:t>NOVEL</a:t>
            </a:r>
            <a:endParaRPr b="1">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54"/>
          <p:cNvSpPr/>
          <p:nvPr/>
        </p:nvSpPr>
        <p:spPr>
          <a:xfrm>
            <a:off x="0" y="858000"/>
            <a:ext cx="9144000" cy="3374100"/>
          </a:xfrm>
          <a:prstGeom prst="roundRect">
            <a:avLst>
              <a:gd name="adj" fmla="val 0"/>
            </a:avLst>
          </a:prstGeom>
          <a:solidFill>
            <a:srgbClr val="FFFFFF"/>
          </a:solidFill>
          <a:ln>
            <a:noFill/>
          </a:ln>
          <a:effectLst>
            <a:outerShdw blurRad="254000" dist="23040" dir="5400000" rotWithShape="0">
              <a:srgbClr val="000000">
                <a:alpha val="1569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4"/>
          <p:cNvSpPr/>
          <p:nvPr/>
        </p:nvSpPr>
        <p:spPr>
          <a:xfrm>
            <a:off x="4287633" y="4776450"/>
            <a:ext cx="559800" cy="198600"/>
          </a:xfrm>
          <a:prstGeom prst="rect">
            <a:avLst/>
          </a:prstGeom>
          <a:noFill/>
          <a:ln>
            <a:noFill/>
          </a:ln>
        </p:spPr>
        <p:txBody>
          <a:bodyPr spcFirstLastPara="1" wrap="square" lIns="93150" tIns="93150" rIns="93150" bIns="93150" anchor="ctr" anchorCtr="0">
            <a:noAutofit/>
          </a:bodyPr>
          <a:lstStyle/>
          <a:p>
            <a:pPr marL="0" marR="0" lvl="0" indent="0" algn="ct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24</a:t>
            </a:fld>
            <a:endParaRPr sz="999" b="0" i="0" u="none" strike="noStrike" cap="none">
              <a:solidFill>
                <a:srgbClr val="000000"/>
              </a:solidFill>
              <a:latin typeface="Arial"/>
              <a:ea typeface="Arial"/>
              <a:cs typeface="Arial"/>
              <a:sym typeface="Arial"/>
            </a:endParaRPr>
          </a:p>
        </p:txBody>
      </p:sp>
      <p:pic>
        <p:nvPicPr>
          <p:cNvPr id="881" name="Google Shape;881;p54"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882" name="Google Shape;882;p54"/>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Biorelate</a:t>
            </a:r>
            <a:endParaRPr sz="908" b="0" i="0" u="none" strike="noStrike" cap="none">
              <a:solidFill>
                <a:schemeClr val="accent4"/>
              </a:solidFill>
              <a:latin typeface="Arial"/>
              <a:ea typeface="Arial"/>
              <a:cs typeface="Arial"/>
              <a:sym typeface="Arial"/>
            </a:endParaRPr>
          </a:p>
        </p:txBody>
      </p:sp>
      <p:sp>
        <p:nvSpPr>
          <p:cNvPr id="883" name="Google Shape;883;p54"/>
          <p:cNvSpPr txBox="1"/>
          <p:nvPr/>
        </p:nvSpPr>
        <p:spPr>
          <a:xfrm>
            <a:off x="392150" y="228600"/>
            <a:ext cx="84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solidFill>
                  <a:srgbClr val="14142A"/>
                </a:solidFill>
                <a:latin typeface="Lato"/>
                <a:ea typeface="Lato"/>
                <a:cs typeface="Lato"/>
                <a:sym typeface="Lato"/>
              </a:rPr>
              <a:t>However,</a:t>
            </a:r>
            <a:r>
              <a:rPr lang="en-GB" sz="1700" b="1">
                <a:solidFill>
                  <a:srgbClr val="14142A"/>
                </a:solidFill>
                <a:latin typeface="Lato"/>
                <a:ea typeface="Lato"/>
                <a:cs typeface="Lato"/>
                <a:sym typeface="Lato"/>
              </a:rPr>
              <a:t> connecting cause-and-effect relationships can expose novelty</a:t>
            </a:r>
            <a:endParaRPr sz="1700">
              <a:solidFill>
                <a:srgbClr val="14142A"/>
              </a:solidFill>
              <a:latin typeface="Lato"/>
              <a:ea typeface="Lato"/>
              <a:cs typeface="Lato"/>
              <a:sym typeface="Lato"/>
            </a:endParaRPr>
          </a:p>
        </p:txBody>
      </p:sp>
      <p:pic>
        <p:nvPicPr>
          <p:cNvPr id="884" name="Google Shape;884;p54"/>
          <p:cNvPicPr preferRelativeResize="0"/>
          <p:nvPr/>
        </p:nvPicPr>
        <p:blipFill>
          <a:blip r:embed="rId4">
            <a:alphaModFix/>
          </a:blip>
          <a:stretch>
            <a:fillRect/>
          </a:stretch>
        </p:blipFill>
        <p:spPr>
          <a:xfrm>
            <a:off x="3178125" y="979800"/>
            <a:ext cx="2255400" cy="2900600"/>
          </a:xfrm>
          <a:prstGeom prst="rect">
            <a:avLst/>
          </a:prstGeom>
          <a:noFill/>
          <a:ln>
            <a:noFill/>
          </a:ln>
        </p:spPr>
      </p:pic>
      <p:pic>
        <p:nvPicPr>
          <p:cNvPr id="885" name="Google Shape;885;p54"/>
          <p:cNvPicPr preferRelativeResize="0"/>
          <p:nvPr/>
        </p:nvPicPr>
        <p:blipFill>
          <a:blip r:embed="rId5">
            <a:alphaModFix/>
          </a:blip>
          <a:stretch>
            <a:fillRect/>
          </a:stretch>
        </p:blipFill>
        <p:spPr>
          <a:xfrm>
            <a:off x="331800" y="979800"/>
            <a:ext cx="2255401" cy="2918754"/>
          </a:xfrm>
          <a:prstGeom prst="rect">
            <a:avLst/>
          </a:prstGeom>
          <a:noFill/>
          <a:ln>
            <a:noFill/>
          </a:ln>
        </p:spPr>
      </p:pic>
      <p:pic>
        <p:nvPicPr>
          <p:cNvPr id="886" name="Google Shape;886;p54"/>
          <p:cNvPicPr preferRelativeResize="0"/>
          <p:nvPr/>
        </p:nvPicPr>
        <p:blipFill>
          <a:blip r:embed="rId6">
            <a:alphaModFix/>
          </a:blip>
          <a:stretch>
            <a:fillRect/>
          </a:stretch>
        </p:blipFill>
        <p:spPr>
          <a:xfrm>
            <a:off x="6225525" y="979800"/>
            <a:ext cx="2095675" cy="2856050"/>
          </a:xfrm>
          <a:prstGeom prst="rect">
            <a:avLst/>
          </a:prstGeom>
          <a:noFill/>
          <a:ln>
            <a:noFill/>
          </a:ln>
        </p:spPr>
      </p:pic>
      <p:sp>
        <p:nvSpPr>
          <p:cNvPr id="887" name="Google Shape;887;p54"/>
          <p:cNvSpPr/>
          <p:nvPr/>
        </p:nvSpPr>
        <p:spPr>
          <a:xfrm>
            <a:off x="641925" y="2140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A</a:t>
            </a:r>
            <a:endParaRPr b="1">
              <a:solidFill>
                <a:schemeClr val="lt1"/>
              </a:solidFill>
            </a:endParaRPr>
          </a:p>
        </p:txBody>
      </p:sp>
      <p:sp>
        <p:nvSpPr>
          <p:cNvPr id="888" name="Google Shape;888;p54"/>
          <p:cNvSpPr/>
          <p:nvPr/>
        </p:nvSpPr>
        <p:spPr>
          <a:xfrm>
            <a:off x="1606025" y="2140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B</a:t>
            </a:r>
            <a:endParaRPr b="1">
              <a:solidFill>
                <a:schemeClr val="lt1"/>
              </a:solidFill>
            </a:endParaRPr>
          </a:p>
        </p:txBody>
      </p:sp>
      <p:sp>
        <p:nvSpPr>
          <p:cNvPr id="889" name="Google Shape;889;p54"/>
          <p:cNvSpPr/>
          <p:nvPr/>
        </p:nvSpPr>
        <p:spPr>
          <a:xfrm>
            <a:off x="3511350" y="2140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B</a:t>
            </a:r>
            <a:endParaRPr b="1">
              <a:solidFill>
                <a:schemeClr val="lt1"/>
              </a:solidFill>
            </a:endParaRPr>
          </a:p>
        </p:txBody>
      </p:sp>
      <p:sp>
        <p:nvSpPr>
          <p:cNvPr id="890" name="Google Shape;890;p54"/>
          <p:cNvSpPr/>
          <p:nvPr/>
        </p:nvSpPr>
        <p:spPr>
          <a:xfrm>
            <a:off x="4519625" y="2140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C</a:t>
            </a:r>
            <a:endParaRPr b="1">
              <a:solidFill>
                <a:schemeClr val="lt1"/>
              </a:solidFill>
            </a:endParaRPr>
          </a:p>
        </p:txBody>
      </p:sp>
      <p:sp>
        <p:nvSpPr>
          <p:cNvPr id="891" name="Google Shape;891;p54"/>
          <p:cNvSpPr/>
          <p:nvPr/>
        </p:nvSpPr>
        <p:spPr>
          <a:xfrm>
            <a:off x="6528325" y="2140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C</a:t>
            </a:r>
            <a:endParaRPr b="1">
              <a:solidFill>
                <a:schemeClr val="lt1"/>
              </a:solidFill>
            </a:endParaRPr>
          </a:p>
        </p:txBody>
      </p:sp>
      <p:sp>
        <p:nvSpPr>
          <p:cNvPr id="892" name="Google Shape;892;p54"/>
          <p:cNvSpPr/>
          <p:nvPr/>
        </p:nvSpPr>
        <p:spPr>
          <a:xfrm>
            <a:off x="7553725" y="2140000"/>
            <a:ext cx="477300" cy="446400"/>
          </a:xfrm>
          <a:prstGeom prst="ellipse">
            <a:avLst/>
          </a:prstGeom>
          <a:solidFill>
            <a:srgbClr val="006A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D</a:t>
            </a:r>
            <a:endParaRPr b="1">
              <a:solidFill>
                <a:schemeClr val="lt1"/>
              </a:solidFill>
            </a:endParaRPr>
          </a:p>
        </p:txBody>
      </p:sp>
      <p:cxnSp>
        <p:nvCxnSpPr>
          <p:cNvPr id="893" name="Google Shape;893;p54"/>
          <p:cNvCxnSpPr>
            <a:stCxn id="887" idx="6"/>
            <a:endCxn id="888" idx="2"/>
          </p:cNvCxnSpPr>
          <p:nvPr/>
        </p:nvCxnSpPr>
        <p:spPr>
          <a:xfrm>
            <a:off x="1119225" y="2363200"/>
            <a:ext cx="486900" cy="0"/>
          </a:xfrm>
          <a:prstGeom prst="straightConnector1">
            <a:avLst/>
          </a:prstGeom>
          <a:noFill/>
          <a:ln w="38100" cap="flat" cmpd="sng">
            <a:solidFill>
              <a:schemeClr val="dk2"/>
            </a:solidFill>
            <a:prstDash val="solid"/>
            <a:round/>
            <a:headEnd type="none" w="med" len="med"/>
            <a:tailEnd type="triangle" w="med" len="med"/>
          </a:ln>
        </p:spPr>
      </p:cxnSp>
      <p:cxnSp>
        <p:nvCxnSpPr>
          <p:cNvPr id="894" name="Google Shape;894;p54"/>
          <p:cNvCxnSpPr>
            <a:stCxn id="889" idx="6"/>
          </p:cNvCxnSpPr>
          <p:nvPr/>
        </p:nvCxnSpPr>
        <p:spPr>
          <a:xfrm>
            <a:off x="3988650" y="2363200"/>
            <a:ext cx="560700" cy="0"/>
          </a:xfrm>
          <a:prstGeom prst="straightConnector1">
            <a:avLst/>
          </a:prstGeom>
          <a:noFill/>
          <a:ln w="38100" cap="flat" cmpd="sng">
            <a:solidFill>
              <a:schemeClr val="dk2"/>
            </a:solidFill>
            <a:prstDash val="solid"/>
            <a:round/>
            <a:headEnd type="none" w="med" len="med"/>
            <a:tailEnd type="triangle" w="med" len="med"/>
          </a:ln>
        </p:spPr>
      </p:cxnSp>
      <p:cxnSp>
        <p:nvCxnSpPr>
          <p:cNvPr id="895" name="Google Shape;895;p54"/>
          <p:cNvCxnSpPr/>
          <p:nvPr/>
        </p:nvCxnSpPr>
        <p:spPr>
          <a:xfrm>
            <a:off x="6993013" y="2363200"/>
            <a:ext cx="560700" cy="0"/>
          </a:xfrm>
          <a:prstGeom prst="straightConnector1">
            <a:avLst/>
          </a:prstGeom>
          <a:noFill/>
          <a:ln w="38100" cap="flat" cmpd="sng">
            <a:solidFill>
              <a:schemeClr val="dk2"/>
            </a:solidFill>
            <a:prstDash val="solid"/>
            <a:round/>
            <a:headEnd type="none" w="med" len="med"/>
            <a:tailEnd type="triangle" w="med" len="med"/>
          </a:ln>
        </p:spPr>
      </p:cxnSp>
      <p:cxnSp>
        <p:nvCxnSpPr>
          <p:cNvPr id="896" name="Google Shape;896;p54"/>
          <p:cNvCxnSpPr>
            <a:stCxn id="888" idx="6"/>
            <a:endCxn id="889" idx="2"/>
          </p:cNvCxnSpPr>
          <p:nvPr/>
        </p:nvCxnSpPr>
        <p:spPr>
          <a:xfrm>
            <a:off x="2083325" y="2363200"/>
            <a:ext cx="1428000" cy="0"/>
          </a:xfrm>
          <a:prstGeom prst="straightConnector1">
            <a:avLst/>
          </a:prstGeom>
          <a:noFill/>
          <a:ln w="38100" cap="flat" cmpd="sng">
            <a:solidFill>
              <a:schemeClr val="accent3"/>
            </a:solidFill>
            <a:prstDash val="dash"/>
            <a:round/>
            <a:headEnd type="none" w="med" len="med"/>
            <a:tailEnd type="triangle" w="med" len="med"/>
          </a:ln>
        </p:spPr>
      </p:cxnSp>
      <p:cxnSp>
        <p:nvCxnSpPr>
          <p:cNvPr id="897" name="Google Shape;897;p54"/>
          <p:cNvCxnSpPr>
            <a:endCxn id="891" idx="2"/>
          </p:cNvCxnSpPr>
          <p:nvPr/>
        </p:nvCxnSpPr>
        <p:spPr>
          <a:xfrm>
            <a:off x="4996825" y="2363200"/>
            <a:ext cx="1531500" cy="0"/>
          </a:xfrm>
          <a:prstGeom prst="straightConnector1">
            <a:avLst/>
          </a:prstGeom>
          <a:noFill/>
          <a:ln w="38100" cap="flat" cmpd="sng">
            <a:solidFill>
              <a:schemeClr val="accent3"/>
            </a:solidFill>
            <a:prstDash val="dash"/>
            <a:round/>
            <a:headEnd type="none" w="med" len="med"/>
            <a:tailEnd type="triangle" w="med" len="med"/>
          </a:ln>
        </p:spPr>
      </p:cxnSp>
      <p:sp>
        <p:nvSpPr>
          <p:cNvPr id="898" name="Google Shape;898;p54"/>
          <p:cNvSpPr/>
          <p:nvPr/>
        </p:nvSpPr>
        <p:spPr>
          <a:xfrm>
            <a:off x="535100" y="3835850"/>
            <a:ext cx="1752600" cy="2781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200"/>
              <a:t>Depth 1</a:t>
            </a:r>
            <a:endParaRPr sz="1200" strike="noStrike">
              <a:solidFill>
                <a:srgbClr val="1A9988"/>
              </a:solidFill>
            </a:endParaRPr>
          </a:p>
        </p:txBody>
      </p:sp>
      <p:sp>
        <p:nvSpPr>
          <p:cNvPr id="899" name="Google Shape;899;p54"/>
          <p:cNvSpPr/>
          <p:nvPr/>
        </p:nvSpPr>
        <p:spPr>
          <a:xfrm>
            <a:off x="3429525" y="3835850"/>
            <a:ext cx="1752600" cy="2781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200"/>
              <a:t>Depth 2</a:t>
            </a:r>
            <a:endParaRPr sz="1200" strike="noStrike">
              <a:solidFill>
                <a:srgbClr val="1A9988"/>
              </a:solidFill>
            </a:endParaRPr>
          </a:p>
        </p:txBody>
      </p:sp>
      <p:sp>
        <p:nvSpPr>
          <p:cNvPr id="900" name="Google Shape;900;p54"/>
          <p:cNvSpPr/>
          <p:nvPr/>
        </p:nvSpPr>
        <p:spPr>
          <a:xfrm>
            <a:off x="6397063" y="3835850"/>
            <a:ext cx="1752600" cy="278100"/>
          </a:xfrm>
          <a:prstGeom prst="rect">
            <a:avLst/>
          </a:prstGeom>
          <a:noFill/>
          <a:ln>
            <a:noFill/>
          </a:ln>
        </p:spPr>
        <p:txBody>
          <a:bodyPr spcFirstLastPara="1" wrap="square" lIns="41500" tIns="40850" rIns="41500" bIns="40850" anchor="t" anchorCtr="0">
            <a:noAutofit/>
          </a:bodyPr>
          <a:lstStyle/>
          <a:p>
            <a:pPr marL="0" marR="0" lvl="0" indent="0" algn="ctr" rtl="0">
              <a:lnSpc>
                <a:spcPct val="100000"/>
              </a:lnSpc>
              <a:spcBef>
                <a:spcPts val="0"/>
              </a:spcBef>
              <a:spcAft>
                <a:spcPts val="0"/>
              </a:spcAft>
              <a:buNone/>
            </a:pPr>
            <a:r>
              <a:rPr lang="en-GB" sz="1200"/>
              <a:t>Depth 3</a:t>
            </a:r>
            <a:endParaRPr sz="1200" strike="noStrike">
              <a:solidFill>
                <a:srgbClr val="1A9988"/>
              </a:solidFill>
            </a:endParaRPr>
          </a:p>
        </p:txBody>
      </p:sp>
      <p:sp>
        <p:nvSpPr>
          <p:cNvPr id="901" name="Google Shape;901;p54"/>
          <p:cNvSpPr txBox="1"/>
          <p:nvPr/>
        </p:nvSpPr>
        <p:spPr>
          <a:xfrm>
            <a:off x="2420275" y="1983038"/>
            <a:ext cx="798300" cy="27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0000"/>
                </a:solidFill>
              </a:rPr>
              <a:t>NOVEL</a:t>
            </a:r>
            <a:endParaRPr b="1">
              <a:solidFill>
                <a:srgbClr val="FF0000"/>
              </a:solidFill>
            </a:endParaRPr>
          </a:p>
        </p:txBody>
      </p:sp>
      <p:sp>
        <p:nvSpPr>
          <p:cNvPr id="902" name="Google Shape;902;p54"/>
          <p:cNvSpPr txBox="1"/>
          <p:nvPr/>
        </p:nvSpPr>
        <p:spPr>
          <a:xfrm>
            <a:off x="5363475" y="1983038"/>
            <a:ext cx="798300" cy="27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0000"/>
                </a:solidFill>
              </a:rPr>
              <a:t>NOVEL</a:t>
            </a:r>
            <a:endParaRPr b="1">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55"/>
          <p:cNvSpPr/>
          <p:nvPr/>
        </p:nvSpPr>
        <p:spPr>
          <a:xfrm>
            <a:off x="4174005" y="4776450"/>
            <a:ext cx="4728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25</a:t>
            </a:fld>
            <a:endParaRPr sz="999" b="0" i="0" u="none" strike="noStrike" cap="none">
              <a:solidFill>
                <a:srgbClr val="000000"/>
              </a:solidFill>
              <a:latin typeface="Arial"/>
              <a:ea typeface="Arial"/>
              <a:cs typeface="Arial"/>
              <a:sym typeface="Arial"/>
            </a:endParaRPr>
          </a:p>
        </p:txBody>
      </p:sp>
      <p:pic>
        <p:nvPicPr>
          <p:cNvPr id="908" name="Google Shape;908;p55"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909" name="Google Shape;909;p55"/>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AI™</a:t>
            </a:r>
            <a:endParaRPr sz="908" b="0" i="0" u="none" strike="noStrike" cap="none">
              <a:solidFill>
                <a:schemeClr val="accent4"/>
              </a:solidFill>
              <a:latin typeface="Arial"/>
              <a:ea typeface="Arial"/>
              <a:cs typeface="Arial"/>
              <a:sym typeface="Arial"/>
            </a:endParaRPr>
          </a:p>
        </p:txBody>
      </p:sp>
      <p:sp>
        <p:nvSpPr>
          <p:cNvPr id="910" name="Google Shape;910;p55"/>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911" name="Google Shape;911;p55"/>
          <p:cNvSpPr txBox="1"/>
          <p:nvPr/>
        </p:nvSpPr>
        <p:spPr>
          <a:xfrm>
            <a:off x="549725" y="228600"/>
            <a:ext cx="793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dirty="0">
                <a:solidFill>
                  <a:srgbClr val="14142A"/>
                </a:solidFill>
                <a:latin typeface="Lato"/>
                <a:ea typeface="Lato"/>
                <a:cs typeface="Lato"/>
                <a:sym typeface="Lato"/>
              </a:rPr>
              <a:t>Novel Targets</a:t>
            </a:r>
            <a:r>
              <a:rPr lang="en-GB" sz="2000" dirty="0">
                <a:solidFill>
                  <a:srgbClr val="14142A"/>
                </a:solidFill>
                <a:latin typeface="Lato"/>
                <a:ea typeface="Lato"/>
                <a:cs typeface="Lato"/>
                <a:sym typeface="Lato"/>
              </a:rPr>
              <a:t> for Breast Cancer (BC)</a:t>
            </a:r>
            <a:endParaRPr sz="2000" dirty="0">
              <a:solidFill>
                <a:srgbClr val="CC0000"/>
              </a:solidFill>
              <a:latin typeface="Lato"/>
              <a:ea typeface="Lato"/>
              <a:cs typeface="Lato"/>
              <a:sym typeface="Lato"/>
            </a:endParaRPr>
          </a:p>
        </p:txBody>
      </p:sp>
      <p:sp>
        <p:nvSpPr>
          <p:cNvPr id="912" name="Google Shape;912;p55"/>
          <p:cNvSpPr txBox="1"/>
          <p:nvPr/>
        </p:nvSpPr>
        <p:spPr>
          <a:xfrm>
            <a:off x="6329025" y="1012200"/>
            <a:ext cx="2485200" cy="32739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Shows one of the top </a:t>
            </a:r>
            <a:r>
              <a:rPr lang="en-GB" sz="1300" b="1" i="1">
                <a:solidFill>
                  <a:srgbClr val="595959"/>
                </a:solidFill>
                <a:latin typeface="Lato"/>
                <a:ea typeface="Lato"/>
                <a:cs typeface="Lato"/>
                <a:sym typeface="Lato"/>
              </a:rPr>
              <a:t>novel</a:t>
            </a:r>
            <a:r>
              <a:rPr lang="en-GB" sz="1300">
                <a:solidFill>
                  <a:srgbClr val="595959"/>
                </a:solidFill>
                <a:latin typeface="Lato"/>
                <a:ea typeface="Lato"/>
                <a:cs typeface="Lato"/>
                <a:sym typeface="Lato"/>
              </a:rPr>
              <a:t> targets for breast cancer</a:t>
            </a:r>
            <a:endParaRPr sz="1300">
              <a:solidFill>
                <a:srgbClr val="595959"/>
              </a:solidFill>
              <a:latin typeface="Lato"/>
              <a:ea typeface="Lato"/>
              <a:cs typeface="Lato"/>
              <a:sym typeface="Lato"/>
            </a:endParaRPr>
          </a:p>
          <a:p>
            <a:pPr marL="457200" lvl="0" indent="-311150" algn="l" rtl="0">
              <a:spcBef>
                <a:spcPts val="1000"/>
              </a:spcBef>
              <a:spcAft>
                <a:spcPts val="0"/>
              </a:spcAft>
              <a:buClr>
                <a:srgbClr val="595959"/>
              </a:buClr>
              <a:buSzPts val="1300"/>
              <a:buFont typeface="Lato"/>
              <a:buChar char="●"/>
            </a:pPr>
            <a:r>
              <a:rPr lang="en-GB" sz="1300">
                <a:solidFill>
                  <a:srgbClr val="595959"/>
                </a:solidFill>
                <a:latin typeface="Lato"/>
                <a:ea typeface="Lato"/>
                <a:cs typeface="Lato"/>
                <a:sym typeface="Lato"/>
              </a:rPr>
              <a:t>Despite a high number of connecting nodes at both depth 2 and depth 3 it has not appeared in a publication with BC before</a:t>
            </a:r>
            <a:endParaRPr sz="1300">
              <a:solidFill>
                <a:srgbClr val="595959"/>
              </a:solidFill>
              <a:latin typeface="Lato"/>
              <a:ea typeface="Lato"/>
              <a:cs typeface="Lato"/>
              <a:sym typeface="Lato"/>
            </a:endParaRPr>
          </a:p>
          <a:p>
            <a:pPr marL="457200" lvl="0" indent="-311150" algn="l" rtl="0">
              <a:spcBef>
                <a:spcPts val="1000"/>
              </a:spcBef>
              <a:spcAft>
                <a:spcPts val="1000"/>
              </a:spcAft>
              <a:buClr>
                <a:srgbClr val="595959"/>
              </a:buClr>
              <a:buSzPts val="1300"/>
              <a:buFont typeface="Lato"/>
              <a:buChar char="●"/>
            </a:pPr>
            <a:r>
              <a:rPr lang="en-GB" sz="1300">
                <a:solidFill>
                  <a:srgbClr val="595959"/>
                </a:solidFill>
                <a:latin typeface="Lato"/>
                <a:ea typeface="Lato"/>
                <a:cs typeface="Lato"/>
                <a:sym typeface="Lato"/>
              </a:rPr>
              <a:t>Enrichment (significance) can be measured using the hypergeometric mean</a:t>
            </a:r>
            <a:endParaRPr sz="1300">
              <a:solidFill>
                <a:srgbClr val="595959"/>
              </a:solidFill>
              <a:latin typeface="Lato"/>
              <a:ea typeface="Lato"/>
              <a:cs typeface="Lato"/>
              <a:sym typeface="Lato"/>
            </a:endParaRPr>
          </a:p>
        </p:txBody>
      </p:sp>
      <p:graphicFrame>
        <p:nvGraphicFramePr>
          <p:cNvPr id="913" name="Google Shape;913;p55"/>
          <p:cNvGraphicFramePr/>
          <p:nvPr/>
        </p:nvGraphicFramePr>
        <p:xfrm>
          <a:off x="621475" y="1024750"/>
          <a:ext cx="5749000" cy="2471611"/>
        </p:xfrm>
        <a:graphic>
          <a:graphicData uri="http://schemas.openxmlformats.org/drawingml/2006/table">
            <a:tbl>
              <a:tblPr>
                <a:noFill/>
                <a:tableStyleId>{A094AB80-B030-4EC8-85BB-1141C5BFC41E}</a:tableStyleId>
              </a:tblPr>
              <a:tblGrid>
                <a:gridCol w="1149800">
                  <a:extLst>
                    <a:ext uri="{9D8B030D-6E8A-4147-A177-3AD203B41FA5}">
                      <a16:colId xmlns:a16="http://schemas.microsoft.com/office/drawing/2014/main" val="20000"/>
                    </a:ext>
                  </a:extLst>
                </a:gridCol>
                <a:gridCol w="1149800">
                  <a:extLst>
                    <a:ext uri="{9D8B030D-6E8A-4147-A177-3AD203B41FA5}">
                      <a16:colId xmlns:a16="http://schemas.microsoft.com/office/drawing/2014/main" val="20001"/>
                    </a:ext>
                  </a:extLst>
                </a:gridCol>
                <a:gridCol w="1149800">
                  <a:extLst>
                    <a:ext uri="{9D8B030D-6E8A-4147-A177-3AD203B41FA5}">
                      <a16:colId xmlns:a16="http://schemas.microsoft.com/office/drawing/2014/main" val="20002"/>
                    </a:ext>
                  </a:extLst>
                </a:gridCol>
                <a:gridCol w="1149800">
                  <a:extLst>
                    <a:ext uri="{9D8B030D-6E8A-4147-A177-3AD203B41FA5}">
                      <a16:colId xmlns:a16="http://schemas.microsoft.com/office/drawing/2014/main" val="20003"/>
                    </a:ext>
                  </a:extLst>
                </a:gridCol>
                <a:gridCol w="1149800">
                  <a:extLst>
                    <a:ext uri="{9D8B030D-6E8A-4147-A177-3AD203B41FA5}">
                      <a16:colId xmlns:a16="http://schemas.microsoft.com/office/drawing/2014/main" val="20004"/>
                    </a:ext>
                  </a:extLst>
                </a:gridCol>
              </a:tblGrid>
              <a:tr h="200025">
                <a:tc>
                  <a:txBody>
                    <a:bodyPr/>
                    <a:lstStyle/>
                    <a:p>
                      <a:pPr marL="0" lvl="0" indent="0" algn="l" rtl="0">
                        <a:lnSpc>
                          <a:spcPct val="115000"/>
                        </a:lnSpc>
                        <a:spcBef>
                          <a:spcPts val="0"/>
                        </a:spcBef>
                        <a:spcAft>
                          <a:spcPts val="0"/>
                        </a:spcAft>
                        <a:buNone/>
                      </a:pPr>
                      <a:r>
                        <a:rPr lang="en-GB" sz="1200" b="1">
                          <a:solidFill>
                            <a:schemeClr val="lt1"/>
                          </a:solidFill>
                        </a:rPr>
                        <a:t>Target Name</a:t>
                      </a:r>
                      <a:endParaRPr sz="1200" b="1">
                        <a:solidFill>
                          <a:schemeClr val="lt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Connecting nodes depth 2</a:t>
                      </a:r>
                      <a:endParaRPr sz="1200" b="1">
                        <a:solidFill>
                          <a:schemeClr val="lt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Connecting nodes depth 3</a:t>
                      </a:r>
                      <a:endParaRPr sz="1200" b="1">
                        <a:solidFill>
                          <a:schemeClr val="lt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Document comentions</a:t>
                      </a:r>
                      <a:endParaRPr sz="1200" b="1">
                        <a:solidFill>
                          <a:schemeClr val="lt1"/>
                        </a:solidFill>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tc>
                  <a:txBody>
                    <a:bodyPr/>
                    <a:lstStyle/>
                    <a:p>
                      <a:pPr marL="0" lvl="0" indent="0" algn="l" rtl="0">
                        <a:lnSpc>
                          <a:spcPct val="115000"/>
                        </a:lnSpc>
                        <a:spcBef>
                          <a:spcPts val="0"/>
                        </a:spcBef>
                        <a:spcAft>
                          <a:spcPts val="0"/>
                        </a:spcAft>
                        <a:buNone/>
                      </a:pPr>
                      <a:r>
                        <a:rPr lang="en-GB" sz="1200" b="1">
                          <a:solidFill>
                            <a:schemeClr val="lt1"/>
                          </a:solidFill>
                        </a:rPr>
                        <a:t>Enrichment p value</a:t>
                      </a:r>
                      <a:endParaRPr sz="1200" b="1">
                        <a:solidFill>
                          <a:schemeClr val="lt1"/>
                        </a:solidFill>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6AFF"/>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GB" sz="1200"/>
                        <a:t>TRIM64</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11</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2041</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0</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&lt;0.05</a:t>
                      </a:r>
                      <a:endParaRPr sz="12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GB" sz="1000"/>
                        <a:t>ADISSP</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2615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GB" sz="1000"/>
                        <a:t>SPATA33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2076</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GB" sz="1000"/>
                        <a:t>DEFB131A</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2028</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GB" sz="1000"/>
                        <a:t>ZNF852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585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GB" sz="1000"/>
                        <a:t>ZNF684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219</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GB" sz="1000"/>
                        <a:t>OR7A17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637</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l" rtl="0">
                        <a:lnSpc>
                          <a:spcPct val="115000"/>
                        </a:lnSpc>
                        <a:spcBef>
                          <a:spcPts val="0"/>
                        </a:spcBef>
                        <a:spcAft>
                          <a:spcPts val="0"/>
                        </a:spcAft>
                        <a:buNone/>
                      </a:pPr>
                      <a:r>
                        <a:rPr lang="en-GB" sz="1000"/>
                        <a:t>FANCD2OS</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523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GB" sz="1000"/>
                        <a:t>HIGD1C</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446</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lvl="0" indent="0" algn="l" rtl="0">
                        <a:lnSpc>
                          <a:spcPct val="115000"/>
                        </a:lnSpc>
                        <a:spcBef>
                          <a:spcPts val="0"/>
                        </a:spcBef>
                        <a:spcAft>
                          <a:spcPts val="0"/>
                        </a:spcAft>
                        <a:buNone/>
                      </a:pPr>
                      <a:r>
                        <a:rPr lang="en-GB" sz="1000"/>
                        <a:t>DEFB123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1864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914" name="Google Shape;914;p55"/>
          <p:cNvSpPr/>
          <p:nvPr/>
        </p:nvSpPr>
        <p:spPr>
          <a:xfrm>
            <a:off x="621475" y="1704512"/>
            <a:ext cx="5748900" cy="2213887"/>
          </a:xfrm>
          <a:prstGeom prst="rect">
            <a:avLst/>
          </a:prstGeom>
          <a:gradFill>
            <a:gsLst>
              <a:gs pos="0">
                <a:srgbClr val="D3D3D3"/>
              </a:gs>
              <a:gs pos="100000">
                <a:srgbClr val="929292"/>
              </a:gs>
            </a:gsLst>
            <a:path path="circle">
              <a:fillToRect l="50000" t="50000" r="50000" b="50000"/>
            </a:path>
            <a:tileRect/>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5" name="Google Shape;915;p55"/>
          <p:cNvSpPr txBox="1"/>
          <p:nvPr/>
        </p:nvSpPr>
        <p:spPr>
          <a:xfrm>
            <a:off x="621475" y="2258241"/>
            <a:ext cx="5748900" cy="78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FF0000"/>
              </a:solidFill>
            </a:endParaRPr>
          </a:p>
          <a:p>
            <a:pPr marL="0" lvl="0" indent="0" algn="ctr" rtl="0">
              <a:spcBef>
                <a:spcPts val="0"/>
              </a:spcBef>
              <a:spcAft>
                <a:spcPts val="0"/>
              </a:spcAft>
              <a:buNone/>
            </a:pPr>
            <a:r>
              <a:rPr lang="en-GB" b="1">
                <a:solidFill>
                  <a:srgbClr val="FF0000"/>
                </a:solidFill>
              </a:rPr>
              <a:t>CONFIDENTIAL</a:t>
            </a:r>
            <a:endParaRPr b="1">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56"/>
          <p:cNvSpPr/>
          <p:nvPr/>
        </p:nvSpPr>
        <p:spPr>
          <a:xfrm>
            <a:off x="5025075" y="946800"/>
            <a:ext cx="3953100" cy="3473400"/>
          </a:xfrm>
          <a:prstGeom prst="roundRect">
            <a:avLst>
              <a:gd name="adj" fmla="val 7933"/>
            </a:avLst>
          </a:prstGeom>
          <a:solidFill>
            <a:srgbClr val="FFFFFF"/>
          </a:solidFill>
          <a:ln>
            <a:noFill/>
          </a:ln>
          <a:effectLst>
            <a:outerShdw blurRad="254000" dist="23040" dir="5400000" rotWithShape="0">
              <a:srgbClr val="000000">
                <a:alpha val="1569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56"/>
          <p:cNvSpPr/>
          <p:nvPr/>
        </p:nvSpPr>
        <p:spPr>
          <a:xfrm>
            <a:off x="4296458" y="4776450"/>
            <a:ext cx="3504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26</a:t>
            </a:fld>
            <a:endParaRPr sz="999" b="0" i="0" u="none" strike="noStrike" cap="none">
              <a:solidFill>
                <a:srgbClr val="000000"/>
              </a:solidFill>
              <a:latin typeface="Arial"/>
              <a:ea typeface="Arial"/>
              <a:cs typeface="Arial"/>
              <a:sym typeface="Arial"/>
            </a:endParaRPr>
          </a:p>
        </p:txBody>
      </p:sp>
      <p:pic>
        <p:nvPicPr>
          <p:cNvPr id="922" name="Google Shape;922;p56" descr="Google Shape;510;p123"/>
          <p:cNvPicPr preferRelativeResize="0"/>
          <p:nvPr/>
        </p:nvPicPr>
        <p:blipFill rotWithShape="1">
          <a:blip r:embed="rId3">
            <a:alphaModFix/>
          </a:blip>
          <a:srcRect/>
          <a:stretch/>
        </p:blipFill>
        <p:spPr>
          <a:xfrm>
            <a:off x="175524" y="4790167"/>
            <a:ext cx="837415" cy="171602"/>
          </a:xfrm>
          <a:prstGeom prst="rect">
            <a:avLst/>
          </a:prstGeom>
          <a:noFill/>
          <a:ln>
            <a:noFill/>
          </a:ln>
        </p:spPr>
      </p:pic>
      <p:sp>
        <p:nvSpPr>
          <p:cNvPr id="923" name="Google Shape;923;p56"/>
          <p:cNvSpPr/>
          <p:nvPr/>
        </p:nvSpPr>
        <p:spPr>
          <a:xfrm>
            <a:off x="6868636" y="4765653"/>
            <a:ext cx="1945368" cy="222232"/>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Web</a:t>
            </a:r>
            <a:endParaRPr sz="908" b="0" i="0" u="none" strike="noStrike" cap="none">
              <a:solidFill>
                <a:schemeClr val="accent4"/>
              </a:solidFill>
              <a:latin typeface="Arial"/>
              <a:ea typeface="Arial"/>
              <a:cs typeface="Arial"/>
              <a:sym typeface="Arial"/>
            </a:endParaRPr>
          </a:p>
        </p:txBody>
      </p:sp>
      <p:sp>
        <p:nvSpPr>
          <p:cNvPr id="924" name="Google Shape;924;p56"/>
          <p:cNvSpPr/>
          <p:nvPr/>
        </p:nvSpPr>
        <p:spPr>
          <a:xfrm>
            <a:off x="5168175" y="1015475"/>
            <a:ext cx="3810000" cy="3404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r>
              <a:rPr lang="en-GB" sz="1000">
                <a:solidFill>
                  <a:srgbClr val="1A202C"/>
                </a:solidFill>
                <a:highlight>
                  <a:srgbClr val="FFFFFF"/>
                </a:highlight>
              </a:rPr>
              <a:t>TRIM64 appears to have a complex role in breast cancer, with evidence suggesting it can both contribute to and protect against the disease. On one hand, TRIM64 overexpression is associated with increased lipid accumulation, cholesterol content, scavenger receptor CD36 activity, cell pyroptosis, and activation of inflammatory pathways involving ASC, pro-caspase-1, NLRP3, GSDMD-N, and active caspase-1, all of which can promote breast cancer progression. Inflammatory markers such as NF-κB p65, TNF-α, and IL-6 are also overexpressed in mammary tumor tissues, and the activation of these pathways is known to contribute to breast cancer development. Conversely, NFKBIA, which is increased by TRIM64, plays a protective role against breast cancer. Overall, while TRIM64 has been implicated in pro-cancerous processes such as cholesterol promotion, pyroptosis, and inflammation, there is also evidence of its involvement in anti-cancerous activities, indicating a need for further research to fully understand its dualistic role in breast cancer.</a:t>
            </a:r>
            <a:endParaRPr sz="1000" b="1" i="0" u="none" strike="noStrike" cap="none">
              <a:solidFill>
                <a:schemeClr val="dk1"/>
              </a:solidFill>
            </a:endParaRPr>
          </a:p>
        </p:txBody>
      </p:sp>
      <p:pic>
        <p:nvPicPr>
          <p:cNvPr id="925" name="Google Shape;925;p56"/>
          <p:cNvPicPr preferRelativeResize="0"/>
          <p:nvPr/>
        </p:nvPicPr>
        <p:blipFill rotWithShape="1">
          <a:blip r:embed="rId4">
            <a:alphaModFix/>
          </a:blip>
          <a:srcRect b="9033"/>
          <a:stretch/>
        </p:blipFill>
        <p:spPr>
          <a:xfrm>
            <a:off x="0" y="0"/>
            <a:ext cx="4907107" cy="4649800"/>
          </a:xfrm>
          <a:prstGeom prst="rect">
            <a:avLst/>
          </a:prstGeom>
          <a:noFill/>
          <a:ln>
            <a:noFill/>
          </a:ln>
        </p:spPr>
      </p:pic>
      <p:sp>
        <p:nvSpPr>
          <p:cNvPr id="926" name="Google Shape;926;p56"/>
          <p:cNvSpPr txBox="1"/>
          <p:nvPr/>
        </p:nvSpPr>
        <p:spPr>
          <a:xfrm>
            <a:off x="5025075" y="78925"/>
            <a:ext cx="3953100" cy="830966"/>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dirty="0">
                <a:latin typeface="+mj-lt"/>
                <a:ea typeface="Inter"/>
                <a:cs typeface="Inter"/>
                <a:sym typeface="Inter"/>
              </a:rPr>
              <a:t>Generative AI can again </a:t>
            </a:r>
            <a:r>
              <a:rPr lang="en-GB" b="1" dirty="0">
                <a:latin typeface="+mj-lt"/>
                <a:ea typeface="Inter"/>
                <a:cs typeface="Inter"/>
                <a:sym typeface="Inter"/>
              </a:rPr>
              <a:t>do the heavy lifting to explain the mechanistic rationale</a:t>
            </a:r>
            <a:endParaRPr b="1" dirty="0">
              <a:latin typeface="+mj-lt"/>
              <a:ea typeface="Inter"/>
              <a:cs typeface="Inter"/>
              <a:sym typeface="Inte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41"/>
          <p:cNvSpPr/>
          <p:nvPr/>
        </p:nvSpPr>
        <p:spPr>
          <a:xfrm>
            <a:off x="4500209" y="4776439"/>
            <a:ext cx="1467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27</a:t>
            </a:fld>
            <a:endParaRPr sz="999" b="0" i="0" u="none" strike="noStrike" cap="none">
              <a:solidFill>
                <a:srgbClr val="000000"/>
              </a:solidFill>
              <a:latin typeface="Arial"/>
              <a:ea typeface="Arial"/>
              <a:cs typeface="Arial"/>
              <a:sym typeface="Arial"/>
            </a:endParaRPr>
          </a:p>
        </p:txBody>
      </p:sp>
      <p:pic>
        <p:nvPicPr>
          <p:cNvPr id="674" name="Google Shape;674;p41"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675" name="Google Shape;675;p41"/>
          <p:cNvSpPr/>
          <p:nvPr/>
        </p:nvSpPr>
        <p:spPr>
          <a:xfrm>
            <a:off x="407358" y="1887959"/>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2000" b="1" i="0" u="none" strike="noStrike" cap="none">
              <a:solidFill>
                <a:schemeClr val="dk1"/>
              </a:solidFill>
              <a:latin typeface="Arial"/>
              <a:ea typeface="Arial"/>
              <a:cs typeface="Arial"/>
              <a:sym typeface="Arial"/>
            </a:endParaRPr>
          </a:p>
        </p:txBody>
      </p:sp>
      <p:sp>
        <p:nvSpPr>
          <p:cNvPr id="676" name="Google Shape;676;p41"/>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677" name="Google Shape;677;p41"/>
          <p:cNvSpPr txBox="1"/>
          <p:nvPr/>
        </p:nvSpPr>
        <p:spPr>
          <a:xfrm>
            <a:off x="407350" y="133800"/>
            <a:ext cx="77829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800"/>
              <a:t>Most </a:t>
            </a:r>
            <a:r>
              <a:rPr lang="en-GB" sz="1800" b="1"/>
              <a:t>commonly mentioned proteins in oncology in 2023</a:t>
            </a:r>
            <a:endParaRPr sz="1800" b="1">
              <a:solidFill>
                <a:srgbClr val="344755"/>
              </a:solidFill>
            </a:endParaRPr>
          </a:p>
        </p:txBody>
      </p:sp>
      <p:pic>
        <p:nvPicPr>
          <p:cNvPr id="678" name="Google Shape;678;p41" title="Chart"/>
          <p:cNvPicPr preferRelativeResize="0"/>
          <p:nvPr/>
        </p:nvPicPr>
        <p:blipFill rotWithShape="1">
          <a:blip r:embed="rId4">
            <a:alphaModFix/>
          </a:blip>
          <a:srcRect b="10785"/>
          <a:stretch/>
        </p:blipFill>
        <p:spPr>
          <a:xfrm>
            <a:off x="498075" y="746251"/>
            <a:ext cx="5460149" cy="1765624"/>
          </a:xfrm>
          <a:prstGeom prst="rect">
            <a:avLst/>
          </a:prstGeom>
          <a:noFill/>
          <a:ln>
            <a:noFill/>
          </a:ln>
        </p:spPr>
      </p:pic>
      <p:pic>
        <p:nvPicPr>
          <p:cNvPr id="679" name="Google Shape;679;p41" title="Chart"/>
          <p:cNvPicPr preferRelativeResize="0"/>
          <p:nvPr/>
        </p:nvPicPr>
        <p:blipFill rotWithShape="1">
          <a:blip r:embed="rId5">
            <a:alphaModFix/>
          </a:blip>
          <a:srcRect b="10722"/>
          <a:stretch/>
        </p:blipFill>
        <p:spPr>
          <a:xfrm>
            <a:off x="498075" y="2662626"/>
            <a:ext cx="5460149" cy="1713600"/>
          </a:xfrm>
          <a:prstGeom prst="rect">
            <a:avLst/>
          </a:prstGeom>
          <a:noFill/>
          <a:ln>
            <a:noFill/>
          </a:ln>
        </p:spPr>
      </p:pic>
      <p:sp>
        <p:nvSpPr>
          <p:cNvPr id="680" name="Google Shape;680;p41"/>
          <p:cNvSpPr txBox="1"/>
          <p:nvPr/>
        </p:nvSpPr>
        <p:spPr>
          <a:xfrm>
            <a:off x="2646300" y="798275"/>
            <a:ext cx="19257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u="sng">
                <a:solidFill>
                  <a:srgbClr val="595959"/>
                </a:solidFill>
                <a:latin typeface="Lato"/>
                <a:ea typeface="Lato"/>
                <a:cs typeface="Lato"/>
                <a:sym typeface="Lato"/>
              </a:rPr>
              <a:t>Oncology Research Articles</a:t>
            </a:r>
            <a:endParaRPr sz="1000" u="sng">
              <a:solidFill>
                <a:srgbClr val="595959"/>
              </a:solidFill>
              <a:latin typeface="Lato"/>
              <a:ea typeface="Lato"/>
              <a:cs typeface="Lato"/>
              <a:sym typeface="Lato"/>
            </a:endParaRPr>
          </a:p>
        </p:txBody>
      </p:sp>
      <p:sp>
        <p:nvSpPr>
          <p:cNvPr id="681" name="Google Shape;681;p41"/>
          <p:cNvSpPr txBox="1"/>
          <p:nvPr/>
        </p:nvSpPr>
        <p:spPr>
          <a:xfrm>
            <a:off x="2574500" y="2662625"/>
            <a:ext cx="19257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u="sng">
                <a:solidFill>
                  <a:srgbClr val="595959"/>
                </a:solidFill>
                <a:latin typeface="Lato"/>
                <a:ea typeface="Lato"/>
                <a:cs typeface="Lato"/>
                <a:sym typeface="Lato"/>
              </a:rPr>
              <a:t>Oncology Clinical Articles</a:t>
            </a:r>
            <a:endParaRPr sz="1000" u="sng">
              <a:solidFill>
                <a:srgbClr val="595959"/>
              </a:solidFill>
              <a:latin typeface="Lato"/>
              <a:ea typeface="Lato"/>
              <a:cs typeface="Lato"/>
              <a:sym typeface="Lato"/>
            </a:endParaRPr>
          </a:p>
        </p:txBody>
      </p:sp>
      <p:sp>
        <p:nvSpPr>
          <p:cNvPr id="682" name="Google Shape;682;p41"/>
          <p:cNvSpPr txBox="1"/>
          <p:nvPr/>
        </p:nvSpPr>
        <p:spPr>
          <a:xfrm>
            <a:off x="6152225" y="798275"/>
            <a:ext cx="2521800" cy="17136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rgbClr val="595959"/>
              </a:buClr>
              <a:buSzPts val="1300"/>
              <a:buChar char="●"/>
            </a:pPr>
            <a:r>
              <a:rPr lang="en-GB" sz="1300">
                <a:solidFill>
                  <a:srgbClr val="595959"/>
                </a:solidFill>
              </a:rPr>
              <a:t>Shows the number of articles by protein, split between research and oncology</a:t>
            </a:r>
            <a:endParaRPr sz="1300">
              <a:solidFill>
                <a:srgbClr val="595959"/>
              </a:solidFill>
            </a:endParaRPr>
          </a:p>
          <a:p>
            <a:pPr marL="457200" lvl="0" indent="-311150" algn="l" rtl="0">
              <a:spcBef>
                <a:spcPts val="1000"/>
              </a:spcBef>
              <a:spcAft>
                <a:spcPts val="1000"/>
              </a:spcAft>
              <a:buClr>
                <a:srgbClr val="595959"/>
              </a:buClr>
              <a:buSzPts val="1300"/>
              <a:buChar char="●"/>
            </a:pPr>
            <a:r>
              <a:rPr lang="en-GB" sz="1300">
                <a:solidFill>
                  <a:srgbClr val="595959"/>
                </a:solidFill>
              </a:rPr>
              <a:t>Unsurprisingly, doesn’t show us anything that interesting</a:t>
            </a:r>
            <a:endParaRPr/>
          </a:p>
        </p:txBody>
      </p:sp>
      <p:pic>
        <p:nvPicPr>
          <p:cNvPr id="683" name="Google Shape;683;p41"/>
          <p:cNvPicPr preferRelativeResize="0"/>
          <p:nvPr/>
        </p:nvPicPr>
        <p:blipFill rotWithShape="1">
          <a:blip r:embed="rId6">
            <a:alphaModFix/>
          </a:blip>
          <a:srcRect r="2200"/>
          <a:stretch/>
        </p:blipFill>
        <p:spPr>
          <a:xfrm>
            <a:off x="6152225" y="2873500"/>
            <a:ext cx="2653450" cy="818975"/>
          </a:xfrm>
          <a:prstGeom prst="rect">
            <a:avLst/>
          </a:prstGeom>
          <a:noFill/>
          <a:ln>
            <a:noFill/>
          </a:ln>
        </p:spPr>
      </p:pic>
      <p:sp>
        <p:nvSpPr>
          <p:cNvPr id="684" name="Google Shape;684;p41"/>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AI™</a:t>
            </a:r>
            <a:endParaRPr sz="908" b="0" i="0" u="none" strike="noStrike" cap="none">
              <a:solidFill>
                <a:schemeClr val="accent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 calcmode="lin" valueType="num">
                                      <p:cBhvr additive="base">
                                        <p:cTn id="7" dur="500"/>
                                        <p:tgtEl>
                                          <p:spTgt spid="6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5"/>
          <p:cNvSpPr txBox="1">
            <a:spLocks noGrp="1"/>
          </p:cNvSpPr>
          <p:nvPr>
            <p:ph type="sldNum" idx="12"/>
          </p:nvPr>
        </p:nvSpPr>
        <p:spPr>
          <a:xfrm>
            <a:off x="4500103" y="4776524"/>
            <a:ext cx="147632" cy="204694"/>
          </a:xfrm>
          <a:prstGeom prst="rect">
            <a:avLst/>
          </a:prstGeom>
          <a:noFill/>
          <a:ln>
            <a:noFill/>
          </a:ln>
        </p:spPr>
        <p:txBody>
          <a:bodyPr spcFirstLastPara="1" wrap="square" lIns="32775" tIns="32775" rIns="32775" bIns="32775" anchor="t" anchorCtr="0">
            <a:spAutoFit/>
          </a:bodyPr>
          <a:lstStyle/>
          <a:p>
            <a:pPr marL="0" lvl="0" indent="0" algn="ctr" rtl="0">
              <a:lnSpc>
                <a:spcPct val="100000"/>
              </a:lnSpc>
              <a:spcBef>
                <a:spcPts val="0"/>
              </a:spcBef>
              <a:spcAft>
                <a:spcPts val="0"/>
              </a:spcAft>
              <a:buClr>
                <a:srgbClr val="000000"/>
              </a:buClr>
              <a:buSzPts val="1100"/>
              <a:buFont typeface="Arial"/>
              <a:buNone/>
            </a:pPr>
            <a:fld id="{00000000-1234-1234-1234-123412341234}" type="slidenum">
              <a:rPr lang="en-GB">
                <a:latin typeface="Arial"/>
                <a:ea typeface="Arial"/>
                <a:cs typeface="Arial"/>
                <a:sym typeface="Arial"/>
              </a:rPr>
              <a:t>28</a:t>
            </a:fld>
            <a:endParaRPr>
              <a:latin typeface="Arial"/>
              <a:ea typeface="Arial"/>
              <a:cs typeface="Arial"/>
              <a:sym typeface="Arial"/>
            </a:endParaRPr>
          </a:p>
        </p:txBody>
      </p:sp>
      <p:pic>
        <p:nvPicPr>
          <p:cNvPr id="447" name="Google Shape;447;p35" descr="Google Shape;510;p123"/>
          <p:cNvPicPr preferRelativeResize="0"/>
          <p:nvPr/>
        </p:nvPicPr>
        <p:blipFill rotWithShape="1">
          <a:blip r:embed="rId3">
            <a:alphaModFix/>
          </a:blip>
          <a:srcRect/>
          <a:stretch/>
        </p:blipFill>
        <p:spPr>
          <a:xfrm>
            <a:off x="175659" y="4790092"/>
            <a:ext cx="838528" cy="172639"/>
          </a:xfrm>
          <a:prstGeom prst="rect">
            <a:avLst/>
          </a:prstGeom>
          <a:noFill/>
          <a:ln>
            <a:noFill/>
          </a:ln>
        </p:spPr>
      </p:pic>
      <p:sp>
        <p:nvSpPr>
          <p:cNvPr id="448" name="Google Shape;448;p35"/>
          <p:cNvSpPr txBox="1"/>
          <p:nvPr/>
        </p:nvSpPr>
        <p:spPr>
          <a:xfrm>
            <a:off x="278875" y="148696"/>
            <a:ext cx="8707551" cy="684772"/>
          </a:xfrm>
          <a:prstGeom prst="rect">
            <a:avLst/>
          </a:prstGeom>
          <a:noFill/>
          <a:ln>
            <a:noFill/>
          </a:ln>
        </p:spPr>
        <p:txBody>
          <a:bodyPr spcFirstLastPara="1" wrap="square" lIns="31850" tIns="31850" rIns="31850" bIns="31850" anchor="t" anchorCtr="0">
            <a:noAutofit/>
          </a:bodyPr>
          <a:lstStyle/>
          <a:p>
            <a:pPr marL="0" marR="0" lvl="0" indent="0" algn="l" rtl="0">
              <a:lnSpc>
                <a:spcPct val="120000"/>
              </a:lnSpc>
              <a:spcBef>
                <a:spcPts val="0"/>
              </a:spcBef>
              <a:spcAft>
                <a:spcPts val="0"/>
              </a:spcAft>
              <a:buNone/>
            </a:pPr>
            <a:r>
              <a:rPr lang="en-GB" sz="1634" b="1" i="0" u="none" strike="noStrike" cap="none">
                <a:solidFill>
                  <a:schemeClr val="dk1"/>
                </a:solidFill>
                <a:latin typeface="Arial"/>
                <a:ea typeface="Arial"/>
                <a:cs typeface="Arial"/>
                <a:sym typeface="Arial"/>
              </a:rPr>
              <a:t>Challenge</a:t>
            </a:r>
            <a:r>
              <a:rPr lang="en-GB" sz="1634" b="0" i="0" u="none" strike="noStrike" cap="none">
                <a:solidFill>
                  <a:schemeClr val="dk1"/>
                </a:solidFill>
                <a:latin typeface="Arial"/>
                <a:ea typeface="Arial"/>
                <a:cs typeface="Arial"/>
                <a:sym typeface="Arial"/>
              </a:rPr>
              <a:t>: Costs $2 billion to get a drug to market. Relies on informed decision making at every stage</a:t>
            </a:r>
            <a:endParaRPr sz="1634" b="0" i="0" u="none" strike="noStrike" cap="none">
              <a:solidFill>
                <a:schemeClr val="dk1"/>
              </a:solidFill>
              <a:latin typeface="Arial"/>
              <a:ea typeface="Arial"/>
              <a:cs typeface="Arial"/>
              <a:sym typeface="Arial"/>
            </a:endParaRPr>
          </a:p>
        </p:txBody>
      </p:sp>
      <p:sp>
        <p:nvSpPr>
          <p:cNvPr id="449" name="Google Shape;449;p35"/>
          <p:cNvSpPr/>
          <p:nvPr/>
        </p:nvSpPr>
        <p:spPr>
          <a:xfrm>
            <a:off x="248391" y="981485"/>
            <a:ext cx="8565639" cy="2298371"/>
          </a:xfrm>
          <a:prstGeom prst="roundRect">
            <a:avLst>
              <a:gd name="adj" fmla="val 6704"/>
            </a:avLst>
          </a:prstGeom>
          <a:solidFill>
            <a:srgbClr val="F8F8F8"/>
          </a:solidFill>
          <a:ln w="9525" cap="flat" cmpd="sng">
            <a:solidFill>
              <a:srgbClr val="DDDDDD"/>
            </a:solidFill>
            <a:prstDash val="solid"/>
            <a:round/>
            <a:headEnd type="none" w="sm" len="sm"/>
            <a:tailEnd type="none" w="sm" len="sm"/>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50" name="Google Shape;450;p35"/>
          <p:cNvSpPr/>
          <p:nvPr/>
        </p:nvSpPr>
        <p:spPr>
          <a:xfrm>
            <a:off x="8153069" y="1730176"/>
            <a:ext cx="403400" cy="503092"/>
          </a:xfrm>
          <a:prstGeom prst="rightArrow">
            <a:avLst>
              <a:gd name="adj1" fmla="val 64507"/>
              <a:gd name="adj2" fmla="val 60743"/>
            </a:avLst>
          </a:prstGeom>
          <a:solidFill>
            <a:srgbClr val="FFFFFF"/>
          </a:solidFill>
          <a:ln w="9525" cap="flat" cmpd="sng">
            <a:solidFill>
              <a:srgbClr val="B2B2B2"/>
            </a:solidFill>
            <a:prstDash val="solid"/>
            <a:round/>
            <a:headEnd type="none" w="sm" len="sm"/>
            <a:tailEnd type="none" w="sm" len="sm"/>
          </a:ln>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1362" b="0" i="0" u="none" strike="noStrike" cap="none">
              <a:solidFill>
                <a:srgbClr val="000000"/>
              </a:solidFill>
              <a:latin typeface="Arial"/>
              <a:ea typeface="Arial"/>
              <a:cs typeface="Arial"/>
              <a:sym typeface="Arial"/>
            </a:endParaRPr>
          </a:p>
        </p:txBody>
      </p:sp>
      <p:sp>
        <p:nvSpPr>
          <p:cNvPr id="451" name="Google Shape;451;p35"/>
          <p:cNvSpPr/>
          <p:nvPr/>
        </p:nvSpPr>
        <p:spPr>
          <a:xfrm>
            <a:off x="3699772" y="1570866"/>
            <a:ext cx="309700" cy="821781"/>
          </a:xfrm>
          <a:prstGeom prst="ellipse">
            <a:avLst/>
          </a:prstGeom>
          <a:solidFill>
            <a:srgbClr val="4D4D4D"/>
          </a:solidFill>
          <a:ln>
            <a:noFill/>
          </a:ln>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52" name="Google Shape;452;p35"/>
          <p:cNvSpPr/>
          <p:nvPr/>
        </p:nvSpPr>
        <p:spPr>
          <a:xfrm>
            <a:off x="4823217" y="1570866"/>
            <a:ext cx="309700" cy="821781"/>
          </a:xfrm>
          <a:prstGeom prst="ellipse">
            <a:avLst/>
          </a:prstGeom>
          <a:solidFill>
            <a:srgbClr val="4D4D4D"/>
          </a:solidFill>
          <a:ln>
            <a:noFill/>
          </a:ln>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53" name="Google Shape;453;p35"/>
          <p:cNvSpPr/>
          <p:nvPr/>
        </p:nvSpPr>
        <p:spPr>
          <a:xfrm>
            <a:off x="5926415" y="1570866"/>
            <a:ext cx="309700" cy="821781"/>
          </a:xfrm>
          <a:prstGeom prst="ellipse">
            <a:avLst/>
          </a:prstGeom>
          <a:solidFill>
            <a:srgbClr val="4D4D4D"/>
          </a:solidFill>
          <a:ln>
            <a:noFill/>
          </a:ln>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54" name="Google Shape;454;p35"/>
          <p:cNvSpPr/>
          <p:nvPr/>
        </p:nvSpPr>
        <p:spPr>
          <a:xfrm>
            <a:off x="7057067" y="1570866"/>
            <a:ext cx="309700" cy="821781"/>
          </a:xfrm>
          <a:prstGeom prst="ellipse">
            <a:avLst/>
          </a:prstGeom>
          <a:solidFill>
            <a:srgbClr val="4D4D4D"/>
          </a:solidFill>
          <a:ln>
            <a:noFill/>
          </a:ln>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55" name="Google Shape;455;p35"/>
          <p:cNvSpPr/>
          <p:nvPr/>
        </p:nvSpPr>
        <p:spPr>
          <a:xfrm>
            <a:off x="3652320" y="1819427"/>
            <a:ext cx="4376656" cy="324681"/>
          </a:xfrm>
          <a:prstGeom prst="rect">
            <a:avLst/>
          </a:prstGeom>
          <a:solidFill>
            <a:srgbClr val="FFFFFF"/>
          </a:solidFill>
          <a:ln w="9525" cap="flat" cmpd="sng">
            <a:solidFill>
              <a:srgbClr val="B2B2B2"/>
            </a:solidFill>
            <a:prstDash val="solid"/>
            <a:round/>
            <a:headEnd type="none" w="sm" len="sm"/>
            <a:tailEnd type="none" w="sm" len="sm"/>
          </a:ln>
        </p:spPr>
        <p:txBody>
          <a:bodyPr spcFirstLastPara="1" wrap="square" lIns="249025" tIns="83000" rIns="83000" bIns="83000" anchor="ctr" anchorCtr="0">
            <a:noAutofit/>
          </a:bodyPr>
          <a:lstStyle/>
          <a:p>
            <a:pPr marL="0" marR="0" lvl="0" indent="0" algn="l" rtl="0">
              <a:lnSpc>
                <a:spcPct val="100000"/>
              </a:lnSpc>
              <a:spcBef>
                <a:spcPts val="0"/>
              </a:spcBef>
              <a:spcAft>
                <a:spcPts val="0"/>
              </a:spcAft>
              <a:buNone/>
            </a:pPr>
            <a:endParaRPr sz="1180" b="1" i="0" u="none" strike="noStrike" cap="none">
              <a:solidFill>
                <a:srgbClr val="000000"/>
              </a:solidFill>
              <a:latin typeface="Arial"/>
              <a:ea typeface="Arial"/>
              <a:cs typeface="Arial"/>
              <a:sym typeface="Arial"/>
            </a:endParaRPr>
          </a:p>
        </p:txBody>
      </p:sp>
      <p:sp>
        <p:nvSpPr>
          <p:cNvPr id="456" name="Google Shape;456;p35"/>
          <p:cNvSpPr/>
          <p:nvPr/>
        </p:nvSpPr>
        <p:spPr>
          <a:xfrm rot="10800000">
            <a:off x="4938504" y="1570866"/>
            <a:ext cx="1060865" cy="821690"/>
          </a:xfrm>
          <a:prstGeom prst="flowChartOnlineStorage">
            <a:avLst/>
          </a:prstGeom>
          <a:solidFill>
            <a:srgbClr val="00FF00"/>
          </a:solidFill>
          <a:ln>
            <a:noFill/>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57" name="Google Shape;457;p35"/>
          <p:cNvSpPr txBox="1"/>
          <p:nvPr/>
        </p:nvSpPr>
        <p:spPr>
          <a:xfrm>
            <a:off x="5156887" y="1695709"/>
            <a:ext cx="842482" cy="572005"/>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0" i="0" u="none" strike="noStrike" cap="none">
                <a:solidFill>
                  <a:srgbClr val="000000"/>
                </a:solidFill>
                <a:latin typeface="Arial"/>
                <a:ea typeface="Arial"/>
                <a:cs typeface="Arial"/>
                <a:sym typeface="Arial"/>
              </a:rPr>
              <a:t>PHASE 2</a:t>
            </a:r>
            <a:endParaRPr sz="817" b="0" i="0" u="none" strike="noStrike" cap="none">
              <a:solidFill>
                <a:srgbClr val="000000"/>
              </a:solidFill>
              <a:latin typeface="Arial"/>
              <a:ea typeface="Arial"/>
              <a:cs typeface="Arial"/>
              <a:sym typeface="Arial"/>
            </a:endParaRPr>
          </a:p>
        </p:txBody>
      </p:sp>
      <p:sp>
        <p:nvSpPr>
          <p:cNvPr id="458" name="Google Shape;458;p35"/>
          <p:cNvSpPr txBox="1"/>
          <p:nvPr/>
        </p:nvSpPr>
        <p:spPr>
          <a:xfrm>
            <a:off x="5096747" y="1889464"/>
            <a:ext cx="90267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endParaRPr sz="1271" b="1" i="0" u="none" strike="noStrike" cap="none">
              <a:solidFill>
                <a:srgbClr val="000000"/>
              </a:solidFill>
              <a:latin typeface="Arial"/>
              <a:ea typeface="Arial"/>
              <a:cs typeface="Arial"/>
              <a:sym typeface="Arial"/>
            </a:endParaRPr>
          </a:p>
        </p:txBody>
      </p:sp>
      <p:sp>
        <p:nvSpPr>
          <p:cNvPr id="459" name="Google Shape;459;p35"/>
          <p:cNvSpPr/>
          <p:nvPr/>
        </p:nvSpPr>
        <p:spPr>
          <a:xfrm rot="10800000">
            <a:off x="7170640" y="1570866"/>
            <a:ext cx="1060865" cy="821690"/>
          </a:xfrm>
          <a:prstGeom prst="flowChartOnlineStorage">
            <a:avLst/>
          </a:prstGeom>
          <a:solidFill>
            <a:srgbClr val="216EE6"/>
          </a:solidFill>
          <a:ln>
            <a:noFill/>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60" name="Google Shape;460;p35"/>
          <p:cNvSpPr txBox="1"/>
          <p:nvPr/>
        </p:nvSpPr>
        <p:spPr>
          <a:xfrm>
            <a:off x="7339245" y="1889464"/>
            <a:ext cx="90267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1271" b="1" i="0" u="none" strike="noStrike" cap="none">
                <a:solidFill>
                  <a:srgbClr val="FFFFFF"/>
                </a:solidFill>
                <a:latin typeface="Arial"/>
                <a:ea typeface="Arial"/>
                <a:cs typeface="Arial"/>
                <a:sym typeface="Arial"/>
              </a:rPr>
              <a:t>$3M</a:t>
            </a:r>
            <a:endParaRPr sz="1271" b="1" i="0" u="none" strike="noStrike" cap="none">
              <a:solidFill>
                <a:srgbClr val="FFFFFF"/>
              </a:solidFill>
              <a:latin typeface="Arial"/>
              <a:ea typeface="Arial"/>
              <a:cs typeface="Arial"/>
              <a:sym typeface="Arial"/>
            </a:endParaRPr>
          </a:p>
        </p:txBody>
      </p:sp>
      <p:sp>
        <p:nvSpPr>
          <p:cNvPr id="461" name="Google Shape;461;p35"/>
          <p:cNvSpPr txBox="1"/>
          <p:nvPr/>
        </p:nvSpPr>
        <p:spPr>
          <a:xfrm>
            <a:off x="7279127" y="1695714"/>
            <a:ext cx="971319" cy="27646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0" i="0" u="none" strike="noStrike" cap="none">
                <a:solidFill>
                  <a:srgbClr val="FFFFFF"/>
                </a:solidFill>
                <a:latin typeface="Arial"/>
                <a:ea typeface="Arial"/>
                <a:cs typeface="Arial"/>
                <a:sym typeface="Arial"/>
              </a:rPr>
              <a:t>REGISTRATION</a:t>
            </a:r>
            <a:endParaRPr sz="817" b="0" i="0" u="none" strike="noStrike" cap="none">
              <a:solidFill>
                <a:srgbClr val="FFFFFF"/>
              </a:solidFill>
              <a:latin typeface="Arial"/>
              <a:ea typeface="Arial"/>
              <a:cs typeface="Arial"/>
              <a:sym typeface="Arial"/>
            </a:endParaRPr>
          </a:p>
        </p:txBody>
      </p:sp>
      <p:sp>
        <p:nvSpPr>
          <p:cNvPr id="462" name="Google Shape;462;p35"/>
          <p:cNvSpPr/>
          <p:nvPr/>
        </p:nvSpPr>
        <p:spPr>
          <a:xfrm rot="10800000">
            <a:off x="6054572" y="1570866"/>
            <a:ext cx="1060865" cy="821690"/>
          </a:xfrm>
          <a:prstGeom prst="flowChartOnlineStorage">
            <a:avLst/>
          </a:prstGeom>
          <a:solidFill>
            <a:srgbClr val="0095FF"/>
          </a:solidFill>
          <a:ln>
            <a:noFill/>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63" name="Google Shape;463;p35"/>
          <p:cNvSpPr txBox="1"/>
          <p:nvPr/>
        </p:nvSpPr>
        <p:spPr>
          <a:xfrm>
            <a:off x="6272955" y="1695709"/>
            <a:ext cx="842482" cy="572005"/>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0" i="0" u="none" strike="noStrike" cap="none">
                <a:solidFill>
                  <a:srgbClr val="FFFFFF"/>
                </a:solidFill>
                <a:latin typeface="Arial"/>
                <a:ea typeface="Arial"/>
                <a:cs typeface="Arial"/>
                <a:sym typeface="Arial"/>
              </a:rPr>
              <a:t>PHASE 3</a:t>
            </a:r>
            <a:endParaRPr sz="817" b="0" i="0" u="none" strike="noStrike" cap="none">
              <a:solidFill>
                <a:srgbClr val="FFFFFF"/>
              </a:solidFill>
              <a:latin typeface="Arial"/>
              <a:ea typeface="Arial"/>
              <a:cs typeface="Arial"/>
              <a:sym typeface="Arial"/>
            </a:endParaRPr>
          </a:p>
        </p:txBody>
      </p:sp>
      <p:sp>
        <p:nvSpPr>
          <p:cNvPr id="464" name="Google Shape;464;p35"/>
          <p:cNvSpPr txBox="1"/>
          <p:nvPr/>
        </p:nvSpPr>
        <p:spPr>
          <a:xfrm>
            <a:off x="6218002" y="1889464"/>
            <a:ext cx="90267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endParaRPr sz="1271" b="1" i="0" u="none" strike="noStrike" cap="none">
              <a:solidFill>
                <a:srgbClr val="FFFFFF"/>
              </a:solidFill>
              <a:latin typeface="Arial"/>
              <a:ea typeface="Arial"/>
              <a:cs typeface="Arial"/>
              <a:sym typeface="Arial"/>
            </a:endParaRPr>
          </a:p>
        </p:txBody>
      </p:sp>
      <p:sp>
        <p:nvSpPr>
          <p:cNvPr id="465" name="Google Shape;465;p35"/>
          <p:cNvSpPr/>
          <p:nvPr/>
        </p:nvSpPr>
        <p:spPr>
          <a:xfrm rot="10800000">
            <a:off x="3822436" y="1570866"/>
            <a:ext cx="1060865" cy="821690"/>
          </a:xfrm>
          <a:prstGeom prst="flowChartOnlineStorage">
            <a:avLst/>
          </a:prstGeom>
          <a:solidFill>
            <a:srgbClr val="FF9900"/>
          </a:solidFill>
          <a:ln>
            <a:noFill/>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66" name="Google Shape;466;p35"/>
          <p:cNvSpPr txBox="1"/>
          <p:nvPr/>
        </p:nvSpPr>
        <p:spPr>
          <a:xfrm>
            <a:off x="3980735" y="1695709"/>
            <a:ext cx="842482" cy="572005"/>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0" i="0" u="none" strike="noStrike" cap="none">
                <a:solidFill>
                  <a:srgbClr val="000000"/>
                </a:solidFill>
                <a:latin typeface="Arial"/>
                <a:ea typeface="Arial"/>
                <a:cs typeface="Arial"/>
                <a:sym typeface="Arial"/>
              </a:rPr>
              <a:t>PHASE 1</a:t>
            </a:r>
            <a:endParaRPr sz="817" b="0" i="0" u="none" strike="noStrike" cap="none">
              <a:solidFill>
                <a:srgbClr val="000000"/>
              </a:solidFill>
              <a:latin typeface="Arial"/>
              <a:ea typeface="Arial"/>
              <a:cs typeface="Arial"/>
              <a:sym typeface="Arial"/>
            </a:endParaRPr>
          </a:p>
        </p:txBody>
      </p:sp>
      <p:sp>
        <p:nvSpPr>
          <p:cNvPr id="467" name="Google Shape;467;p35"/>
          <p:cNvSpPr txBox="1"/>
          <p:nvPr/>
        </p:nvSpPr>
        <p:spPr>
          <a:xfrm>
            <a:off x="3980736" y="1889464"/>
            <a:ext cx="90267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1271" b="1" i="0" u="none" strike="noStrike" cap="none">
                <a:solidFill>
                  <a:srgbClr val="000000"/>
                </a:solidFill>
                <a:latin typeface="Arial"/>
                <a:ea typeface="Arial"/>
                <a:cs typeface="Arial"/>
                <a:sym typeface="Arial"/>
              </a:rPr>
              <a:t>$63M</a:t>
            </a:r>
            <a:endParaRPr sz="1271" b="1" i="0" u="none" strike="noStrike" cap="none">
              <a:solidFill>
                <a:srgbClr val="000000"/>
              </a:solidFill>
              <a:latin typeface="Arial"/>
              <a:ea typeface="Arial"/>
              <a:cs typeface="Arial"/>
              <a:sym typeface="Arial"/>
            </a:endParaRPr>
          </a:p>
        </p:txBody>
      </p:sp>
      <p:sp>
        <p:nvSpPr>
          <p:cNvPr id="468" name="Google Shape;468;p35"/>
          <p:cNvSpPr/>
          <p:nvPr/>
        </p:nvSpPr>
        <p:spPr>
          <a:xfrm>
            <a:off x="2551596" y="1570877"/>
            <a:ext cx="1001009" cy="821781"/>
          </a:xfrm>
          <a:prstGeom prst="roundRect">
            <a:avLst>
              <a:gd name="adj" fmla="val 13316"/>
            </a:avLst>
          </a:prstGeom>
          <a:solidFill>
            <a:srgbClr val="FFFFFF"/>
          </a:solidFill>
          <a:ln w="9525" cap="flat" cmpd="sng">
            <a:solidFill>
              <a:srgbClr val="DDDDDD"/>
            </a:solidFill>
            <a:prstDash val="solid"/>
            <a:round/>
            <a:headEnd type="none" w="sm" len="sm"/>
            <a:tailEnd type="none" w="sm" len="sm"/>
          </a:ln>
          <a:effectLst>
            <a:outerShdw blurRad="85725" dist="28575" dir="5400000" algn="bl" rotWithShape="0">
              <a:srgbClr val="000000">
                <a:alpha val="9803"/>
              </a:srgbClr>
            </a:outerShdw>
          </a:effectLst>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908" b="1" i="0" u="none" strike="noStrike" cap="none">
              <a:solidFill>
                <a:srgbClr val="000000"/>
              </a:solidFill>
              <a:latin typeface="Arial"/>
              <a:ea typeface="Arial"/>
              <a:cs typeface="Arial"/>
              <a:sym typeface="Arial"/>
            </a:endParaRPr>
          </a:p>
        </p:txBody>
      </p:sp>
      <p:sp>
        <p:nvSpPr>
          <p:cNvPr id="469" name="Google Shape;469;p35"/>
          <p:cNvSpPr/>
          <p:nvPr/>
        </p:nvSpPr>
        <p:spPr>
          <a:xfrm>
            <a:off x="4624706" y="1346615"/>
            <a:ext cx="475309" cy="212459"/>
          </a:xfrm>
          <a:prstGeom prst="curvedDownArrow">
            <a:avLst>
              <a:gd name="adj1" fmla="val 65392"/>
              <a:gd name="adj2" fmla="val 101930"/>
              <a:gd name="adj3" fmla="val 25427"/>
            </a:avLst>
          </a:prstGeom>
          <a:solidFill>
            <a:srgbClr val="F8F8F8"/>
          </a:solidFill>
          <a:ln w="9525" cap="flat" cmpd="sng">
            <a:solidFill>
              <a:srgbClr val="0000FF"/>
            </a:solidFill>
            <a:prstDash val="solid"/>
            <a:round/>
            <a:headEnd type="none" w="sm" len="sm"/>
            <a:tailEnd type="none" w="sm" len="sm"/>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70" name="Google Shape;470;p35"/>
          <p:cNvSpPr/>
          <p:nvPr/>
        </p:nvSpPr>
        <p:spPr>
          <a:xfrm>
            <a:off x="5735985" y="1346615"/>
            <a:ext cx="475309" cy="212459"/>
          </a:xfrm>
          <a:prstGeom prst="curvedDownArrow">
            <a:avLst>
              <a:gd name="adj1" fmla="val 65392"/>
              <a:gd name="adj2" fmla="val 101930"/>
              <a:gd name="adj3" fmla="val 25427"/>
            </a:avLst>
          </a:prstGeom>
          <a:solidFill>
            <a:srgbClr val="F8F8F8"/>
          </a:solidFill>
          <a:ln w="9525" cap="flat" cmpd="sng">
            <a:solidFill>
              <a:srgbClr val="0000FF"/>
            </a:solidFill>
            <a:prstDash val="solid"/>
            <a:round/>
            <a:headEnd type="none" w="sm" len="sm"/>
            <a:tailEnd type="none" w="sm" len="sm"/>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71" name="Google Shape;471;p35"/>
          <p:cNvSpPr/>
          <p:nvPr/>
        </p:nvSpPr>
        <p:spPr>
          <a:xfrm>
            <a:off x="6847264" y="1346615"/>
            <a:ext cx="475309" cy="212459"/>
          </a:xfrm>
          <a:prstGeom prst="curvedDownArrow">
            <a:avLst>
              <a:gd name="adj1" fmla="val 65392"/>
              <a:gd name="adj2" fmla="val 101930"/>
              <a:gd name="adj3" fmla="val 25427"/>
            </a:avLst>
          </a:prstGeom>
          <a:solidFill>
            <a:srgbClr val="F8F8F8"/>
          </a:solidFill>
          <a:ln w="9525" cap="flat" cmpd="sng">
            <a:solidFill>
              <a:srgbClr val="0000FF"/>
            </a:solidFill>
            <a:prstDash val="solid"/>
            <a:round/>
            <a:headEnd type="none" w="sm" len="sm"/>
            <a:tailEnd type="none" w="sm" len="sm"/>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sp>
        <p:nvSpPr>
          <p:cNvPr id="472" name="Google Shape;472;p35"/>
          <p:cNvSpPr/>
          <p:nvPr/>
        </p:nvSpPr>
        <p:spPr>
          <a:xfrm>
            <a:off x="3519874" y="1863689"/>
            <a:ext cx="218451" cy="212459"/>
          </a:xfrm>
          <a:prstGeom prst="rightArrow">
            <a:avLst>
              <a:gd name="adj1" fmla="val 50000"/>
              <a:gd name="adj2" fmla="val 50000"/>
            </a:avLst>
          </a:prstGeom>
          <a:solidFill>
            <a:srgbClr val="F8F8F8"/>
          </a:solidFill>
          <a:ln w="9525" cap="flat" cmpd="sng">
            <a:solidFill>
              <a:srgbClr val="0000FF"/>
            </a:solidFill>
            <a:prstDash val="solid"/>
            <a:round/>
            <a:headEnd type="none" w="sm" len="sm"/>
            <a:tailEnd type="none" w="sm" len="sm"/>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pic>
        <p:nvPicPr>
          <p:cNvPr id="473" name="Google Shape;473;p35"/>
          <p:cNvPicPr preferRelativeResize="0"/>
          <p:nvPr/>
        </p:nvPicPr>
        <p:blipFill rotWithShape="1">
          <a:blip r:embed="rId4">
            <a:alphaModFix/>
          </a:blip>
          <a:srcRect/>
          <a:stretch/>
        </p:blipFill>
        <p:spPr>
          <a:xfrm>
            <a:off x="4808826" y="1091089"/>
            <a:ext cx="291178" cy="291178"/>
          </a:xfrm>
          <a:prstGeom prst="rect">
            <a:avLst/>
          </a:prstGeom>
          <a:noFill/>
          <a:ln>
            <a:noFill/>
          </a:ln>
        </p:spPr>
      </p:pic>
      <p:pic>
        <p:nvPicPr>
          <p:cNvPr id="474" name="Google Shape;474;p35"/>
          <p:cNvPicPr preferRelativeResize="0"/>
          <p:nvPr/>
        </p:nvPicPr>
        <p:blipFill rotWithShape="1">
          <a:blip r:embed="rId4">
            <a:alphaModFix/>
          </a:blip>
          <a:srcRect/>
          <a:stretch/>
        </p:blipFill>
        <p:spPr>
          <a:xfrm>
            <a:off x="5890256" y="1091089"/>
            <a:ext cx="291178" cy="291178"/>
          </a:xfrm>
          <a:prstGeom prst="rect">
            <a:avLst/>
          </a:prstGeom>
          <a:noFill/>
          <a:ln>
            <a:noFill/>
          </a:ln>
        </p:spPr>
      </p:pic>
      <p:pic>
        <p:nvPicPr>
          <p:cNvPr id="475" name="Google Shape;475;p35"/>
          <p:cNvPicPr preferRelativeResize="0"/>
          <p:nvPr/>
        </p:nvPicPr>
        <p:blipFill rotWithShape="1">
          <a:blip r:embed="rId4">
            <a:alphaModFix/>
          </a:blip>
          <a:srcRect/>
          <a:stretch/>
        </p:blipFill>
        <p:spPr>
          <a:xfrm>
            <a:off x="7031384" y="1091089"/>
            <a:ext cx="291178" cy="291178"/>
          </a:xfrm>
          <a:prstGeom prst="rect">
            <a:avLst/>
          </a:prstGeom>
          <a:noFill/>
          <a:ln>
            <a:noFill/>
          </a:ln>
        </p:spPr>
      </p:pic>
      <p:pic>
        <p:nvPicPr>
          <p:cNvPr id="476" name="Google Shape;476;p35"/>
          <p:cNvPicPr preferRelativeResize="0"/>
          <p:nvPr/>
        </p:nvPicPr>
        <p:blipFill rotWithShape="1">
          <a:blip r:embed="rId4">
            <a:alphaModFix/>
          </a:blip>
          <a:srcRect/>
          <a:stretch/>
        </p:blipFill>
        <p:spPr>
          <a:xfrm>
            <a:off x="3483500" y="1639647"/>
            <a:ext cx="291178" cy="291178"/>
          </a:xfrm>
          <a:prstGeom prst="rect">
            <a:avLst/>
          </a:prstGeom>
          <a:noFill/>
          <a:ln>
            <a:noFill/>
          </a:ln>
        </p:spPr>
      </p:pic>
      <p:pic>
        <p:nvPicPr>
          <p:cNvPr id="477" name="Google Shape;477;p35"/>
          <p:cNvPicPr preferRelativeResize="0"/>
          <p:nvPr/>
        </p:nvPicPr>
        <p:blipFill rotWithShape="1">
          <a:blip r:embed="rId4">
            <a:alphaModFix/>
          </a:blip>
          <a:srcRect/>
          <a:stretch/>
        </p:blipFill>
        <p:spPr>
          <a:xfrm>
            <a:off x="8409666" y="1639647"/>
            <a:ext cx="291178" cy="291178"/>
          </a:xfrm>
          <a:prstGeom prst="rect">
            <a:avLst/>
          </a:prstGeom>
          <a:noFill/>
          <a:ln>
            <a:noFill/>
          </a:ln>
        </p:spPr>
      </p:pic>
      <p:sp>
        <p:nvSpPr>
          <p:cNvPr id="478" name="Google Shape;478;p35"/>
          <p:cNvSpPr txBox="1"/>
          <p:nvPr/>
        </p:nvSpPr>
        <p:spPr>
          <a:xfrm>
            <a:off x="2586690" y="1695765"/>
            <a:ext cx="902678" cy="572005"/>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0" i="0" u="none" strike="noStrike" cap="none">
                <a:solidFill>
                  <a:srgbClr val="000000"/>
                </a:solidFill>
                <a:latin typeface="Arial"/>
                <a:ea typeface="Arial"/>
                <a:cs typeface="Arial"/>
                <a:sym typeface="Arial"/>
              </a:rPr>
              <a:t>PRE-CLINICAL</a:t>
            </a:r>
            <a:endParaRPr sz="817" b="0" i="0" u="none" strike="noStrike" cap="none">
              <a:solidFill>
                <a:srgbClr val="000000"/>
              </a:solidFill>
              <a:latin typeface="Arial"/>
              <a:ea typeface="Arial"/>
              <a:cs typeface="Arial"/>
              <a:sym typeface="Arial"/>
            </a:endParaRPr>
          </a:p>
        </p:txBody>
      </p:sp>
      <p:sp>
        <p:nvSpPr>
          <p:cNvPr id="479" name="Google Shape;479;p35"/>
          <p:cNvSpPr txBox="1"/>
          <p:nvPr/>
        </p:nvSpPr>
        <p:spPr>
          <a:xfrm>
            <a:off x="2597085" y="1905092"/>
            <a:ext cx="83866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1271" b="1" i="0" u="none" strike="noStrike" cap="none">
                <a:solidFill>
                  <a:srgbClr val="000000"/>
                </a:solidFill>
                <a:latin typeface="Arial"/>
                <a:ea typeface="Arial"/>
                <a:cs typeface="Arial"/>
                <a:sym typeface="Arial"/>
              </a:rPr>
              <a:t>$340M</a:t>
            </a:r>
            <a:endParaRPr sz="1271" b="1" i="0" u="none" strike="noStrike" cap="none">
              <a:solidFill>
                <a:srgbClr val="000000"/>
              </a:solidFill>
              <a:latin typeface="Arial"/>
              <a:ea typeface="Arial"/>
              <a:cs typeface="Arial"/>
              <a:sym typeface="Arial"/>
            </a:endParaRPr>
          </a:p>
        </p:txBody>
      </p:sp>
      <p:sp>
        <p:nvSpPr>
          <p:cNvPr id="480" name="Google Shape;480;p35"/>
          <p:cNvSpPr txBox="1"/>
          <p:nvPr/>
        </p:nvSpPr>
        <p:spPr>
          <a:xfrm>
            <a:off x="5099369" y="1889464"/>
            <a:ext cx="90267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1271" b="1" i="0" u="none" strike="noStrike" cap="none">
                <a:solidFill>
                  <a:srgbClr val="000000"/>
                </a:solidFill>
                <a:latin typeface="Arial"/>
                <a:ea typeface="Arial"/>
                <a:cs typeface="Arial"/>
                <a:sym typeface="Arial"/>
              </a:rPr>
              <a:t>$119M</a:t>
            </a:r>
            <a:endParaRPr sz="1271" b="1" i="0" u="none" strike="noStrike" cap="none">
              <a:solidFill>
                <a:srgbClr val="000000"/>
              </a:solidFill>
              <a:latin typeface="Arial"/>
              <a:ea typeface="Arial"/>
              <a:cs typeface="Arial"/>
              <a:sym typeface="Arial"/>
            </a:endParaRPr>
          </a:p>
        </p:txBody>
      </p:sp>
      <p:sp>
        <p:nvSpPr>
          <p:cNvPr id="481" name="Google Shape;481;p35"/>
          <p:cNvSpPr txBox="1"/>
          <p:nvPr/>
        </p:nvSpPr>
        <p:spPr>
          <a:xfrm>
            <a:off x="6189243" y="1889464"/>
            <a:ext cx="90267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1271" b="1" i="0" u="none" strike="noStrike" cap="none">
                <a:solidFill>
                  <a:schemeClr val="lt1"/>
                </a:solidFill>
                <a:latin typeface="Arial"/>
                <a:ea typeface="Arial"/>
                <a:cs typeface="Arial"/>
                <a:sym typeface="Arial"/>
              </a:rPr>
              <a:t>$344M</a:t>
            </a:r>
            <a:endParaRPr sz="1271" b="1" i="0" u="none" strike="noStrike" cap="none">
              <a:solidFill>
                <a:schemeClr val="lt1"/>
              </a:solidFill>
              <a:latin typeface="Arial"/>
              <a:ea typeface="Arial"/>
              <a:cs typeface="Arial"/>
              <a:sym typeface="Arial"/>
            </a:endParaRPr>
          </a:p>
        </p:txBody>
      </p:sp>
      <p:sp>
        <p:nvSpPr>
          <p:cNvPr id="482" name="Google Shape;482;p35"/>
          <p:cNvSpPr/>
          <p:nvPr/>
        </p:nvSpPr>
        <p:spPr>
          <a:xfrm>
            <a:off x="1450873" y="1563114"/>
            <a:ext cx="1001009" cy="821781"/>
          </a:xfrm>
          <a:prstGeom prst="roundRect">
            <a:avLst>
              <a:gd name="adj" fmla="val 13316"/>
            </a:avLst>
          </a:prstGeom>
          <a:solidFill>
            <a:srgbClr val="FFFFFF"/>
          </a:solidFill>
          <a:ln w="9525" cap="flat" cmpd="sng">
            <a:solidFill>
              <a:srgbClr val="DDDDDD"/>
            </a:solidFill>
            <a:prstDash val="solid"/>
            <a:round/>
            <a:headEnd type="none" w="sm" len="sm"/>
            <a:tailEnd type="none" w="sm" len="sm"/>
          </a:ln>
          <a:effectLst>
            <a:outerShdw blurRad="85725" dist="28575" dir="5400000" algn="bl" rotWithShape="0">
              <a:srgbClr val="000000">
                <a:alpha val="9803"/>
              </a:srgbClr>
            </a:outerShdw>
          </a:effectLst>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908" b="1" i="0" u="none" strike="noStrike" cap="none">
              <a:solidFill>
                <a:srgbClr val="000000"/>
              </a:solidFill>
              <a:latin typeface="Arial"/>
              <a:ea typeface="Arial"/>
              <a:cs typeface="Arial"/>
              <a:sym typeface="Arial"/>
            </a:endParaRPr>
          </a:p>
        </p:txBody>
      </p:sp>
      <p:sp>
        <p:nvSpPr>
          <p:cNvPr id="483" name="Google Shape;483;p35"/>
          <p:cNvSpPr txBox="1"/>
          <p:nvPr/>
        </p:nvSpPr>
        <p:spPr>
          <a:xfrm>
            <a:off x="1485966" y="1549631"/>
            <a:ext cx="902678" cy="572005"/>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00" b="0" i="0" u="none" strike="noStrike" cap="none">
                <a:solidFill>
                  <a:srgbClr val="000000"/>
                </a:solidFill>
                <a:latin typeface="Arial"/>
                <a:ea typeface="Arial"/>
                <a:cs typeface="Arial"/>
                <a:sym typeface="Arial"/>
              </a:rPr>
              <a:t>LEAD</a:t>
            </a:r>
            <a:r>
              <a:rPr lang="en-GB" sz="817" b="0" i="0" u="none" strike="noStrike" cap="none">
                <a:solidFill>
                  <a:srgbClr val="000000"/>
                </a:solidFill>
                <a:latin typeface="Arial"/>
                <a:ea typeface="Arial"/>
                <a:cs typeface="Arial"/>
                <a:sym typeface="Arial"/>
              </a:rPr>
              <a:t> </a:t>
            </a:r>
            <a:r>
              <a:rPr lang="en-GB" sz="800" b="0" i="0" u="none" strike="noStrike" cap="none">
                <a:solidFill>
                  <a:srgbClr val="000000"/>
                </a:solidFill>
                <a:latin typeface="Arial"/>
                <a:ea typeface="Arial"/>
                <a:cs typeface="Arial"/>
                <a:sym typeface="Arial"/>
              </a:rPr>
              <a:t>OPTIMIZATION</a:t>
            </a:r>
            <a:endParaRPr sz="800" b="0" i="0" u="none" strike="noStrike" cap="none">
              <a:solidFill>
                <a:srgbClr val="000000"/>
              </a:solidFill>
              <a:latin typeface="Arial"/>
              <a:ea typeface="Arial"/>
              <a:cs typeface="Arial"/>
              <a:sym typeface="Arial"/>
            </a:endParaRPr>
          </a:p>
        </p:txBody>
      </p:sp>
      <p:sp>
        <p:nvSpPr>
          <p:cNvPr id="484" name="Google Shape;484;p35"/>
          <p:cNvSpPr txBox="1"/>
          <p:nvPr/>
        </p:nvSpPr>
        <p:spPr>
          <a:xfrm>
            <a:off x="1496361" y="1897329"/>
            <a:ext cx="83866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1271" b="1" i="0" u="none" strike="noStrike" cap="none">
                <a:solidFill>
                  <a:srgbClr val="000000"/>
                </a:solidFill>
                <a:latin typeface="Arial"/>
                <a:ea typeface="Arial"/>
                <a:cs typeface="Arial"/>
                <a:sym typeface="Arial"/>
              </a:rPr>
              <a:t>$562M</a:t>
            </a:r>
            <a:endParaRPr sz="1271" b="1" i="0" u="none" strike="noStrike" cap="none">
              <a:solidFill>
                <a:srgbClr val="000000"/>
              </a:solidFill>
              <a:latin typeface="Arial"/>
              <a:ea typeface="Arial"/>
              <a:cs typeface="Arial"/>
              <a:sym typeface="Arial"/>
            </a:endParaRPr>
          </a:p>
        </p:txBody>
      </p:sp>
      <p:sp>
        <p:nvSpPr>
          <p:cNvPr id="485" name="Google Shape;485;p35"/>
          <p:cNvSpPr/>
          <p:nvPr/>
        </p:nvSpPr>
        <p:spPr>
          <a:xfrm>
            <a:off x="350149" y="1563114"/>
            <a:ext cx="1001009" cy="821781"/>
          </a:xfrm>
          <a:prstGeom prst="roundRect">
            <a:avLst>
              <a:gd name="adj" fmla="val 13316"/>
            </a:avLst>
          </a:prstGeom>
          <a:solidFill>
            <a:srgbClr val="FFFFFF"/>
          </a:solidFill>
          <a:ln w="9525" cap="flat" cmpd="sng">
            <a:solidFill>
              <a:srgbClr val="DDDDDD"/>
            </a:solidFill>
            <a:prstDash val="solid"/>
            <a:round/>
            <a:headEnd type="none" w="sm" len="sm"/>
            <a:tailEnd type="none" w="sm" len="sm"/>
          </a:ln>
          <a:effectLst>
            <a:outerShdw blurRad="85725" dist="28575" dir="5400000" algn="bl" rotWithShape="0">
              <a:srgbClr val="000000">
                <a:alpha val="9803"/>
              </a:srgbClr>
            </a:outerShdw>
          </a:effectLst>
        </p:spPr>
        <p:txBody>
          <a:bodyPr spcFirstLastPara="1" wrap="square" lIns="83000" tIns="83000" rIns="83000" bIns="83000" anchor="ctr" anchorCtr="0">
            <a:noAutofit/>
          </a:bodyPr>
          <a:lstStyle/>
          <a:p>
            <a:pPr marL="0" marR="0" lvl="0" indent="0" algn="ctr" rtl="0">
              <a:lnSpc>
                <a:spcPct val="100000"/>
              </a:lnSpc>
              <a:spcBef>
                <a:spcPts val="0"/>
              </a:spcBef>
              <a:spcAft>
                <a:spcPts val="0"/>
              </a:spcAft>
              <a:buNone/>
            </a:pPr>
            <a:endParaRPr sz="908" b="1" i="0" u="none" strike="noStrike" cap="none">
              <a:solidFill>
                <a:srgbClr val="000000"/>
              </a:solidFill>
              <a:latin typeface="Arial"/>
              <a:ea typeface="Arial"/>
              <a:cs typeface="Arial"/>
              <a:sym typeface="Arial"/>
            </a:endParaRPr>
          </a:p>
        </p:txBody>
      </p:sp>
      <p:sp>
        <p:nvSpPr>
          <p:cNvPr id="486" name="Google Shape;486;p35"/>
          <p:cNvSpPr txBox="1"/>
          <p:nvPr/>
        </p:nvSpPr>
        <p:spPr>
          <a:xfrm>
            <a:off x="385242" y="1688002"/>
            <a:ext cx="902678" cy="572005"/>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0" i="0" u="none" strike="noStrike" cap="none">
                <a:solidFill>
                  <a:srgbClr val="000000"/>
                </a:solidFill>
                <a:latin typeface="Arial"/>
                <a:ea typeface="Arial"/>
                <a:cs typeface="Arial"/>
                <a:sym typeface="Arial"/>
              </a:rPr>
              <a:t>DISCOVERY</a:t>
            </a:r>
            <a:endParaRPr sz="817" b="0" i="0" u="none" strike="noStrike" cap="none">
              <a:solidFill>
                <a:srgbClr val="000000"/>
              </a:solidFill>
              <a:latin typeface="Arial"/>
              <a:ea typeface="Arial"/>
              <a:cs typeface="Arial"/>
              <a:sym typeface="Arial"/>
            </a:endParaRPr>
          </a:p>
        </p:txBody>
      </p:sp>
      <p:sp>
        <p:nvSpPr>
          <p:cNvPr id="487" name="Google Shape;487;p35"/>
          <p:cNvSpPr txBox="1"/>
          <p:nvPr/>
        </p:nvSpPr>
        <p:spPr>
          <a:xfrm>
            <a:off x="395637" y="1897329"/>
            <a:ext cx="838668" cy="503092"/>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1271" b="1" i="0" u="none" strike="noStrike" cap="none">
                <a:solidFill>
                  <a:srgbClr val="000000"/>
                </a:solidFill>
                <a:latin typeface="Arial"/>
                <a:ea typeface="Arial"/>
                <a:cs typeface="Arial"/>
                <a:sym typeface="Arial"/>
              </a:rPr>
              <a:t>$353M</a:t>
            </a:r>
            <a:endParaRPr sz="1271" b="1" i="0" u="none" strike="noStrike" cap="none">
              <a:solidFill>
                <a:srgbClr val="000000"/>
              </a:solidFill>
              <a:latin typeface="Arial"/>
              <a:ea typeface="Arial"/>
              <a:cs typeface="Arial"/>
              <a:sym typeface="Arial"/>
            </a:endParaRPr>
          </a:p>
        </p:txBody>
      </p:sp>
      <p:sp>
        <p:nvSpPr>
          <p:cNvPr id="488" name="Google Shape;488;p35"/>
          <p:cNvSpPr/>
          <p:nvPr/>
        </p:nvSpPr>
        <p:spPr>
          <a:xfrm>
            <a:off x="2412908" y="1863689"/>
            <a:ext cx="218451" cy="212459"/>
          </a:xfrm>
          <a:prstGeom prst="rightArrow">
            <a:avLst>
              <a:gd name="adj1" fmla="val 50000"/>
              <a:gd name="adj2" fmla="val 50000"/>
            </a:avLst>
          </a:prstGeom>
          <a:solidFill>
            <a:srgbClr val="F8F8F8"/>
          </a:solidFill>
          <a:ln w="9525" cap="flat" cmpd="sng">
            <a:solidFill>
              <a:srgbClr val="0000FF"/>
            </a:solidFill>
            <a:prstDash val="solid"/>
            <a:round/>
            <a:headEnd type="none" w="sm" len="sm"/>
            <a:tailEnd type="none" w="sm" len="sm"/>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pic>
        <p:nvPicPr>
          <p:cNvPr id="489" name="Google Shape;489;p35"/>
          <p:cNvPicPr preferRelativeResize="0"/>
          <p:nvPr/>
        </p:nvPicPr>
        <p:blipFill rotWithShape="1">
          <a:blip r:embed="rId4">
            <a:alphaModFix/>
          </a:blip>
          <a:srcRect/>
          <a:stretch/>
        </p:blipFill>
        <p:spPr>
          <a:xfrm>
            <a:off x="2376534" y="1639647"/>
            <a:ext cx="291178" cy="291178"/>
          </a:xfrm>
          <a:prstGeom prst="rect">
            <a:avLst/>
          </a:prstGeom>
          <a:noFill/>
          <a:ln>
            <a:noFill/>
          </a:ln>
        </p:spPr>
      </p:pic>
      <p:sp>
        <p:nvSpPr>
          <p:cNvPr id="490" name="Google Shape;490;p35"/>
          <p:cNvSpPr/>
          <p:nvPr/>
        </p:nvSpPr>
        <p:spPr>
          <a:xfrm>
            <a:off x="1305942" y="1863689"/>
            <a:ext cx="218451" cy="212459"/>
          </a:xfrm>
          <a:prstGeom prst="rightArrow">
            <a:avLst>
              <a:gd name="adj1" fmla="val 50000"/>
              <a:gd name="adj2" fmla="val 50000"/>
            </a:avLst>
          </a:prstGeom>
          <a:solidFill>
            <a:srgbClr val="F8F8F8"/>
          </a:solidFill>
          <a:ln w="9525" cap="flat" cmpd="sng">
            <a:solidFill>
              <a:srgbClr val="0000FF"/>
            </a:solidFill>
            <a:prstDash val="solid"/>
            <a:round/>
            <a:headEnd type="none" w="sm" len="sm"/>
            <a:tailEnd type="none" w="sm" len="sm"/>
          </a:ln>
        </p:spPr>
        <p:txBody>
          <a:bodyPr spcFirstLastPara="1" wrap="square" lIns="83000" tIns="83000" rIns="83000" bIns="8300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rial"/>
              <a:ea typeface="Arial"/>
              <a:cs typeface="Arial"/>
              <a:sym typeface="Arial"/>
            </a:endParaRPr>
          </a:p>
        </p:txBody>
      </p:sp>
      <p:pic>
        <p:nvPicPr>
          <p:cNvPr id="491" name="Google Shape;491;p35"/>
          <p:cNvPicPr preferRelativeResize="0"/>
          <p:nvPr/>
        </p:nvPicPr>
        <p:blipFill rotWithShape="1">
          <a:blip r:embed="rId4">
            <a:alphaModFix/>
          </a:blip>
          <a:srcRect/>
          <a:stretch/>
        </p:blipFill>
        <p:spPr>
          <a:xfrm>
            <a:off x="1269568" y="1639647"/>
            <a:ext cx="291178" cy="291178"/>
          </a:xfrm>
          <a:prstGeom prst="rect">
            <a:avLst/>
          </a:prstGeom>
          <a:noFill/>
          <a:ln>
            <a:noFill/>
          </a:ln>
        </p:spPr>
      </p:pic>
      <p:sp>
        <p:nvSpPr>
          <p:cNvPr id="492" name="Google Shape;492;p35"/>
          <p:cNvSpPr txBox="1"/>
          <p:nvPr/>
        </p:nvSpPr>
        <p:spPr>
          <a:xfrm>
            <a:off x="399314" y="2439054"/>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2.5 YRS</a:t>
            </a:r>
            <a:endParaRPr sz="817" b="1" i="0" u="none" strike="noStrike" cap="none">
              <a:solidFill>
                <a:srgbClr val="203455"/>
              </a:solidFill>
              <a:latin typeface="Arial"/>
              <a:ea typeface="Arial"/>
              <a:cs typeface="Arial"/>
              <a:sym typeface="Arial"/>
            </a:endParaRPr>
          </a:p>
        </p:txBody>
      </p:sp>
      <p:sp>
        <p:nvSpPr>
          <p:cNvPr id="493" name="Google Shape;493;p35"/>
          <p:cNvSpPr txBox="1"/>
          <p:nvPr/>
        </p:nvSpPr>
        <p:spPr>
          <a:xfrm>
            <a:off x="1485965" y="2439060"/>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2 YRS</a:t>
            </a:r>
            <a:endParaRPr sz="817" b="1" i="0" u="none" strike="noStrike" cap="none">
              <a:solidFill>
                <a:srgbClr val="203455"/>
              </a:solidFill>
              <a:latin typeface="Arial"/>
              <a:ea typeface="Arial"/>
              <a:cs typeface="Arial"/>
              <a:sym typeface="Arial"/>
            </a:endParaRPr>
          </a:p>
        </p:txBody>
      </p:sp>
      <p:sp>
        <p:nvSpPr>
          <p:cNvPr id="494" name="Google Shape;494;p35"/>
          <p:cNvSpPr txBox="1"/>
          <p:nvPr/>
        </p:nvSpPr>
        <p:spPr>
          <a:xfrm>
            <a:off x="2600762" y="2439054"/>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1 YR</a:t>
            </a:r>
            <a:endParaRPr sz="817" b="1" i="0" u="none" strike="noStrike" cap="none">
              <a:solidFill>
                <a:srgbClr val="203455"/>
              </a:solidFill>
              <a:latin typeface="Arial"/>
              <a:ea typeface="Arial"/>
              <a:cs typeface="Arial"/>
              <a:sym typeface="Arial"/>
            </a:endParaRPr>
          </a:p>
        </p:txBody>
      </p:sp>
      <p:sp>
        <p:nvSpPr>
          <p:cNvPr id="495" name="Google Shape;495;p35"/>
          <p:cNvSpPr txBox="1"/>
          <p:nvPr/>
        </p:nvSpPr>
        <p:spPr>
          <a:xfrm>
            <a:off x="3822447" y="2445042"/>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1.5 YRS</a:t>
            </a:r>
            <a:endParaRPr sz="817" b="1" i="0" u="none" strike="noStrike" cap="none">
              <a:solidFill>
                <a:srgbClr val="203455"/>
              </a:solidFill>
              <a:latin typeface="Arial"/>
              <a:ea typeface="Arial"/>
              <a:cs typeface="Arial"/>
              <a:sym typeface="Arial"/>
            </a:endParaRPr>
          </a:p>
        </p:txBody>
      </p:sp>
      <p:sp>
        <p:nvSpPr>
          <p:cNvPr id="496" name="Google Shape;496;p35"/>
          <p:cNvSpPr txBox="1"/>
          <p:nvPr/>
        </p:nvSpPr>
        <p:spPr>
          <a:xfrm>
            <a:off x="5017608" y="2442854"/>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2.5 YRS</a:t>
            </a:r>
            <a:endParaRPr sz="817" b="1" i="0" u="none" strike="noStrike" cap="none">
              <a:solidFill>
                <a:srgbClr val="203455"/>
              </a:solidFill>
              <a:latin typeface="Arial"/>
              <a:ea typeface="Arial"/>
              <a:cs typeface="Arial"/>
              <a:sym typeface="Arial"/>
            </a:endParaRPr>
          </a:p>
        </p:txBody>
      </p:sp>
      <p:sp>
        <p:nvSpPr>
          <p:cNvPr id="497" name="Google Shape;497;p35"/>
          <p:cNvSpPr txBox="1"/>
          <p:nvPr/>
        </p:nvSpPr>
        <p:spPr>
          <a:xfrm>
            <a:off x="6133677" y="2440122"/>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2.5 YRS</a:t>
            </a:r>
            <a:endParaRPr sz="817" b="1" i="0" u="none" strike="noStrike" cap="none">
              <a:solidFill>
                <a:srgbClr val="203455"/>
              </a:solidFill>
              <a:latin typeface="Arial"/>
              <a:ea typeface="Arial"/>
              <a:cs typeface="Arial"/>
              <a:sym typeface="Arial"/>
            </a:endParaRPr>
          </a:p>
        </p:txBody>
      </p:sp>
      <p:sp>
        <p:nvSpPr>
          <p:cNvPr id="498" name="Google Shape;498;p35"/>
          <p:cNvSpPr txBox="1"/>
          <p:nvPr/>
        </p:nvSpPr>
        <p:spPr>
          <a:xfrm>
            <a:off x="7249756" y="2442848"/>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1.5 YRS</a:t>
            </a:r>
            <a:endParaRPr sz="817" b="1" i="0" u="none" strike="noStrike" cap="none">
              <a:solidFill>
                <a:srgbClr val="203455"/>
              </a:solidFill>
              <a:latin typeface="Arial"/>
              <a:ea typeface="Arial"/>
              <a:cs typeface="Arial"/>
              <a:sym typeface="Arial"/>
            </a:endParaRPr>
          </a:p>
        </p:txBody>
      </p:sp>
      <p:sp>
        <p:nvSpPr>
          <p:cNvPr id="499" name="Google Shape;499;p35"/>
          <p:cNvSpPr txBox="1"/>
          <p:nvPr/>
        </p:nvSpPr>
        <p:spPr>
          <a:xfrm>
            <a:off x="1483877" y="2755421"/>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10,000 candidates</a:t>
            </a:r>
            <a:endParaRPr sz="817" b="1" i="0" u="none" strike="noStrike" cap="none">
              <a:solidFill>
                <a:srgbClr val="203455"/>
              </a:solidFill>
              <a:latin typeface="Arial"/>
              <a:ea typeface="Arial"/>
              <a:cs typeface="Arial"/>
              <a:sym typeface="Arial"/>
            </a:endParaRPr>
          </a:p>
        </p:txBody>
      </p:sp>
      <p:sp>
        <p:nvSpPr>
          <p:cNvPr id="500" name="Google Shape;500;p35"/>
          <p:cNvSpPr txBox="1"/>
          <p:nvPr/>
        </p:nvSpPr>
        <p:spPr>
          <a:xfrm>
            <a:off x="2598674" y="2755416"/>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250 </a:t>
            </a:r>
            <a:endParaRPr sz="817" b="1" i="0" u="none" strike="noStrike" cap="none">
              <a:solidFill>
                <a:srgbClr val="203455"/>
              </a:solidFill>
              <a:latin typeface="Arial"/>
              <a:ea typeface="Arial"/>
              <a:cs typeface="Arial"/>
              <a:sym typeface="Arial"/>
            </a:endParaRPr>
          </a:p>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candidates</a:t>
            </a:r>
            <a:endParaRPr sz="817" b="1" i="0" u="none" strike="noStrike" cap="none">
              <a:solidFill>
                <a:srgbClr val="203455"/>
              </a:solidFill>
              <a:latin typeface="Arial"/>
              <a:ea typeface="Arial"/>
              <a:cs typeface="Arial"/>
              <a:sym typeface="Arial"/>
            </a:endParaRPr>
          </a:p>
        </p:txBody>
      </p:sp>
      <p:sp>
        <p:nvSpPr>
          <p:cNvPr id="501" name="Google Shape;501;p35"/>
          <p:cNvSpPr txBox="1"/>
          <p:nvPr/>
        </p:nvSpPr>
        <p:spPr>
          <a:xfrm>
            <a:off x="3820358" y="2761404"/>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10-20 </a:t>
            </a:r>
            <a:endParaRPr sz="817" b="1" i="0" u="none" strike="noStrike" cap="none">
              <a:solidFill>
                <a:srgbClr val="203455"/>
              </a:solidFill>
              <a:latin typeface="Arial"/>
              <a:ea typeface="Arial"/>
              <a:cs typeface="Arial"/>
              <a:sym typeface="Arial"/>
            </a:endParaRPr>
          </a:p>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candidates</a:t>
            </a:r>
            <a:endParaRPr sz="817" b="1" i="0" u="none" strike="noStrike" cap="none">
              <a:solidFill>
                <a:srgbClr val="203455"/>
              </a:solidFill>
              <a:latin typeface="Arial"/>
              <a:ea typeface="Arial"/>
              <a:cs typeface="Arial"/>
              <a:sym typeface="Arial"/>
            </a:endParaRPr>
          </a:p>
        </p:txBody>
      </p:sp>
      <p:sp>
        <p:nvSpPr>
          <p:cNvPr id="502" name="Google Shape;502;p35"/>
          <p:cNvSpPr txBox="1"/>
          <p:nvPr/>
        </p:nvSpPr>
        <p:spPr>
          <a:xfrm>
            <a:off x="5015520" y="2759216"/>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6 </a:t>
            </a:r>
            <a:endParaRPr sz="817" b="1" i="0" u="none" strike="noStrike" cap="none">
              <a:solidFill>
                <a:srgbClr val="203455"/>
              </a:solidFill>
              <a:latin typeface="Arial"/>
              <a:ea typeface="Arial"/>
              <a:cs typeface="Arial"/>
              <a:sym typeface="Arial"/>
            </a:endParaRPr>
          </a:p>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candidates</a:t>
            </a:r>
            <a:endParaRPr sz="817" b="1" i="0" u="none" strike="noStrike" cap="none">
              <a:solidFill>
                <a:srgbClr val="203455"/>
              </a:solidFill>
              <a:latin typeface="Arial"/>
              <a:ea typeface="Arial"/>
              <a:cs typeface="Arial"/>
              <a:sym typeface="Arial"/>
            </a:endParaRPr>
          </a:p>
        </p:txBody>
      </p:sp>
      <p:sp>
        <p:nvSpPr>
          <p:cNvPr id="503" name="Google Shape;503;p35"/>
          <p:cNvSpPr txBox="1"/>
          <p:nvPr/>
        </p:nvSpPr>
        <p:spPr>
          <a:xfrm>
            <a:off x="6131588" y="2756484"/>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2</a:t>
            </a:r>
            <a:endParaRPr sz="817" b="1" i="0" u="none" strike="noStrike" cap="none">
              <a:solidFill>
                <a:srgbClr val="203455"/>
              </a:solidFill>
              <a:latin typeface="Arial"/>
              <a:ea typeface="Arial"/>
              <a:cs typeface="Arial"/>
              <a:sym typeface="Arial"/>
            </a:endParaRPr>
          </a:p>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candidates</a:t>
            </a:r>
            <a:endParaRPr sz="817" b="1" i="0" u="none" strike="noStrike" cap="none">
              <a:solidFill>
                <a:srgbClr val="203455"/>
              </a:solidFill>
              <a:latin typeface="Arial"/>
              <a:ea typeface="Arial"/>
              <a:cs typeface="Arial"/>
              <a:sym typeface="Arial"/>
            </a:endParaRPr>
          </a:p>
        </p:txBody>
      </p:sp>
      <p:sp>
        <p:nvSpPr>
          <p:cNvPr id="504" name="Google Shape;504;p35"/>
          <p:cNvSpPr txBox="1"/>
          <p:nvPr/>
        </p:nvSpPr>
        <p:spPr>
          <a:xfrm>
            <a:off x="7247667" y="2759209"/>
            <a:ext cx="902678" cy="318689"/>
          </a:xfrm>
          <a:prstGeom prst="rect">
            <a:avLst/>
          </a:prstGeom>
          <a:noFill/>
          <a:ln>
            <a:noFill/>
          </a:ln>
        </p:spPr>
        <p:txBody>
          <a:bodyPr spcFirstLastPara="1" wrap="square" lIns="83000" tIns="83000" rIns="83000" bIns="83000" anchor="t" anchorCtr="0">
            <a:noAutofit/>
          </a:bodyPr>
          <a:lstStyle/>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1</a:t>
            </a:r>
            <a:endParaRPr sz="817" b="1" i="0" u="none" strike="noStrike" cap="none">
              <a:solidFill>
                <a:srgbClr val="203455"/>
              </a:solidFill>
              <a:latin typeface="Arial"/>
              <a:ea typeface="Arial"/>
              <a:cs typeface="Arial"/>
              <a:sym typeface="Arial"/>
            </a:endParaRPr>
          </a:p>
          <a:p>
            <a:pPr marL="0" marR="0" lvl="0" indent="0" algn="ctr" rtl="0">
              <a:lnSpc>
                <a:spcPct val="100000"/>
              </a:lnSpc>
              <a:spcBef>
                <a:spcPts val="0"/>
              </a:spcBef>
              <a:spcAft>
                <a:spcPts val="0"/>
              </a:spcAft>
              <a:buNone/>
            </a:pPr>
            <a:r>
              <a:rPr lang="en-GB" sz="817" b="1" i="0" u="none" strike="noStrike" cap="none">
                <a:solidFill>
                  <a:srgbClr val="203455"/>
                </a:solidFill>
                <a:latin typeface="Arial"/>
                <a:ea typeface="Arial"/>
                <a:cs typeface="Arial"/>
                <a:sym typeface="Arial"/>
              </a:rPr>
              <a:t>candidate</a:t>
            </a:r>
            <a:endParaRPr sz="817" b="1" i="0" u="none" strike="noStrike" cap="none">
              <a:solidFill>
                <a:srgbClr val="203455"/>
              </a:solidFill>
              <a:latin typeface="Arial"/>
              <a:ea typeface="Arial"/>
              <a:cs typeface="Arial"/>
              <a:sym typeface="Arial"/>
            </a:endParaRPr>
          </a:p>
        </p:txBody>
      </p:sp>
      <p:sp>
        <p:nvSpPr>
          <p:cNvPr id="505" name="Google Shape;505;p35"/>
          <p:cNvSpPr txBox="1"/>
          <p:nvPr/>
        </p:nvSpPr>
        <p:spPr>
          <a:xfrm>
            <a:off x="359478" y="3610769"/>
            <a:ext cx="8428903" cy="698169"/>
          </a:xfrm>
          <a:prstGeom prst="rect">
            <a:avLst/>
          </a:prstGeom>
          <a:noFill/>
          <a:ln>
            <a:noFill/>
          </a:ln>
        </p:spPr>
        <p:txBody>
          <a:bodyPr spcFirstLastPara="1" wrap="square" lIns="83000" tIns="83000" rIns="83000" bIns="83000" anchor="t" anchorCtr="0">
            <a:spAutoFit/>
          </a:bodyPr>
          <a:lstStyle/>
          <a:p>
            <a:pPr marL="207546" marR="0" lvl="0" indent="-207546" algn="l" rtl="0">
              <a:lnSpc>
                <a:spcPct val="115000"/>
              </a:lnSpc>
              <a:spcBef>
                <a:spcPts val="0"/>
              </a:spcBef>
              <a:spcAft>
                <a:spcPts val="0"/>
              </a:spcAft>
              <a:buClr>
                <a:srgbClr val="0582F6"/>
              </a:buClr>
              <a:buSzPts val="1100"/>
              <a:buFont typeface="Inter"/>
              <a:buChar char="●"/>
            </a:pPr>
            <a:r>
              <a:rPr lang="en-GB" sz="999" b="0" i="0" u="none" strike="noStrike" cap="none">
                <a:solidFill>
                  <a:srgbClr val="000000"/>
                </a:solidFill>
                <a:latin typeface="Arial"/>
                <a:ea typeface="Arial"/>
                <a:cs typeface="Arial"/>
                <a:sym typeface="Arial"/>
              </a:rPr>
              <a:t>Prioritising the right drugs to move forward or failing fast in clinical trials means everything for return on investment.</a:t>
            </a:r>
            <a:endParaRPr sz="999" b="0" i="0" u="none" strike="noStrike" cap="none">
              <a:solidFill>
                <a:srgbClr val="000000"/>
              </a:solidFill>
              <a:latin typeface="Arial"/>
              <a:ea typeface="Arial"/>
              <a:cs typeface="Arial"/>
              <a:sym typeface="Arial"/>
            </a:endParaRPr>
          </a:p>
          <a:p>
            <a:pPr marL="207546" marR="0" lvl="0" indent="-207546" algn="l" rtl="0">
              <a:lnSpc>
                <a:spcPct val="115000"/>
              </a:lnSpc>
              <a:spcBef>
                <a:spcPts val="0"/>
              </a:spcBef>
              <a:spcAft>
                <a:spcPts val="0"/>
              </a:spcAft>
              <a:buClr>
                <a:srgbClr val="0582F6"/>
              </a:buClr>
              <a:buSzPts val="1100"/>
              <a:buFont typeface="Inter"/>
              <a:buChar char="●"/>
            </a:pPr>
            <a:r>
              <a:rPr lang="en-GB" sz="999" b="0" i="0" u="none" strike="noStrike" cap="none">
                <a:solidFill>
                  <a:srgbClr val="000000"/>
                </a:solidFill>
                <a:latin typeface="Arial"/>
                <a:ea typeface="Arial"/>
                <a:cs typeface="Arial"/>
                <a:sym typeface="Arial"/>
              </a:rPr>
              <a:t>To prioritise well, it involves accurately understanding how drugs work, based on the latest data.</a:t>
            </a:r>
            <a:endParaRPr sz="999" b="0" i="0" u="none" strike="noStrike" cap="none">
              <a:solidFill>
                <a:srgbClr val="000000"/>
              </a:solidFill>
              <a:latin typeface="Arial"/>
              <a:ea typeface="Arial"/>
              <a:cs typeface="Arial"/>
              <a:sym typeface="Arial"/>
            </a:endParaRPr>
          </a:p>
          <a:p>
            <a:pPr marL="207546" marR="0" lvl="0" indent="-207546" algn="l" rtl="0">
              <a:lnSpc>
                <a:spcPct val="115000"/>
              </a:lnSpc>
              <a:spcBef>
                <a:spcPts val="0"/>
              </a:spcBef>
              <a:spcAft>
                <a:spcPts val="0"/>
              </a:spcAft>
              <a:buClr>
                <a:srgbClr val="0582F6"/>
              </a:buClr>
              <a:buSzPts val="1100"/>
              <a:buFont typeface="Inter"/>
              <a:buChar char="●"/>
            </a:pPr>
            <a:r>
              <a:rPr lang="en-GB" sz="999" b="0" i="0" u="none" strike="noStrike" cap="none">
                <a:solidFill>
                  <a:srgbClr val="000000"/>
                </a:solidFill>
                <a:latin typeface="Arial"/>
                <a:ea typeface="Arial"/>
                <a:cs typeface="Arial"/>
                <a:sym typeface="Arial"/>
              </a:rPr>
              <a:t>However, </a:t>
            </a:r>
            <a:r>
              <a:rPr lang="en-GB" sz="999" b="1" i="0" u="none" strike="noStrike" cap="none">
                <a:solidFill>
                  <a:srgbClr val="000000"/>
                </a:solidFill>
                <a:latin typeface="Arial"/>
                <a:ea typeface="Arial"/>
                <a:cs typeface="Arial"/>
                <a:sym typeface="Arial"/>
              </a:rPr>
              <a:t>80% of healthcare data is locked in text</a:t>
            </a:r>
            <a:r>
              <a:rPr lang="en-GB" sz="999" b="0" i="0" u="none" strike="noStrike" cap="none">
                <a:solidFill>
                  <a:srgbClr val="000000"/>
                </a:solidFill>
                <a:latin typeface="Arial"/>
                <a:ea typeface="Arial"/>
                <a:cs typeface="Arial"/>
                <a:sym typeface="Arial"/>
              </a:rPr>
              <a:t>, hindering informed decisions.</a:t>
            </a:r>
            <a:endParaRPr sz="999" b="0" i="0" u="none" strike="noStrike" cap="none">
              <a:solidFill>
                <a:srgbClr val="000000"/>
              </a:solidFill>
              <a:latin typeface="Arial"/>
              <a:ea typeface="Arial"/>
              <a:cs typeface="Arial"/>
              <a:sym typeface="Arial"/>
            </a:endParaRPr>
          </a:p>
        </p:txBody>
      </p:sp>
      <p:sp>
        <p:nvSpPr>
          <p:cNvPr id="506" name="Google Shape;506;p35"/>
          <p:cNvSpPr txBox="1"/>
          <p:nvPr/>
        </p:nvSpPr>
        <p:spPr>
          <a:xfrm>
            <a:off x="5230930" y="4722815"/>
            <a:ext cx="3600908" cy="195494"/>
          </a:xfrm>
          <a:prstGeom prst="rect">
            <a:avLst/>
          </a:prstGeom>
          <a:noFill/>
          <a:ln>
            <a:noFill/>
          </a:ln>
        </p:spPr>
        <p:txBody>
          <a:bodyPr spcFirstLastPara="1" wrap="square" lIns="41475" tIns="41475" rIns="41475" bIns="41475" anchor="t" anchorCtr="0">
            <a:spAutoFit/>
          </a:bodyPr>
          <a:lstStyle/>
          <a:p>
            <a:pPr marL="0" marR="0" lvl="0" indent="0" algn="l" rtl="0">
              <a:lnSpc>
                <a:spcPct val="100000"/>
              </a:lnSpc>
              <a:spcBef>
                <a:spcPts val="0"/>
              </a:spcBef>
              <a:spcAft>
                <a:spcPts val="0"/>
              </a:spcAft>
              <a:buNone/>
            </a:pPr>
            <a:r>
              <a:rPr lang="en-GB" sz="726" b="0" i="0" u="none" strike="noStrike" cap="none">
                <a:solidFill>
                  <a:srgbClr val="929292"/>
                </a:solidFill>
                <a:latin typeface="Arial"/>
                <a:ea typeface="Arial"/>
                <a:cs typeface="Arial"/>
                <a:sym typeface="Arial"/>
              </a:rPr>
              <a:t>Sources: </a:t>
            </a:r>
            <a:r>
              <a:rPr lang="en-GB" sz="726" b="0" i="0" u="sng" strike="noStrike" cap="none">
                <a:solidFill>
                  <a:schemeClr val="hlink"/>
                </a:solidFill>
                <a:latin typeface="Arial"/>
                <a:ea typeface="Arial"/>
                <a:cs typeface="Arial"/>
                <a:sym typeface="Arial"/>
                <a:hlinkClick r:id="rId5"/>
              </a:rPr>
              <a:t>Sun et al, 2022</a:t>
            </a:r>
            <a:r>
              <a:rPr lang="en-GB" sz="726" b="0" i="0" u="none" strike="noStrike" cap="none">
                <a:solidFill>
                  <a:srgbClr val="929292"/>
                </a:solidFill>
                <a:latin typeface="Arial"/>
                <a:ea typeface="Arial"/>
                <a:cs typeface="Arial"/>
                <a:sym typeface="Arial"/>
              </a:rPr>
              <a:t>; https://ftloscience.com/process-costs-drug-development/</a:t>
            </a:r>
            <a:endParaRPr sz="1271"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6"/>
          <p:cNvSpPr txBox="1">
            <a:spLocks noGrp="1"/>
          </p:cNvSpPr>
          <p:nvPr>
            <p:ph type="sldNum" idx="4294967295"/>
          </p:nvPr>
        </p:nvSpPr>
        <p:spPr>
          <a:xfrm>
            <a:off x="4572000" y="4717524"/>
            <a:ext cx="398100" cy="282900"/>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800"/>
              <a:buFont typeface="Avenir"/>
              <a:buNone/>
            </a:pPr>
            <a:fld id="{00000000-1234-1234-1234-123412341234}" type="slidenum">
              <a:rPr lang="en-GB">
                <a:solidFill>
                  <a:schemeClr val="dk1"/>
                </a:solidFill>
                <a:latin typeface="Avenir"/>
                <a:ea typeface="Avenir"/>
                <a:cs typeface="Avenir"/>
                <a:sym typeface="Avenir"/>
              </a:rPr>
              <a:t>29</a:t>
            </a:fld>
            <a:endParaRPr sz="800" b="0" i="0" u="none" strike="noStrike" cap="none">
              <a:solidFill>
                <a:schemeClr val="dk1"/>
              </a:solidFill>
              <a:latin typeface="Avenir"/>
              <a:ea typeface="Avenir"/>
              <a:cs typeface="Avenir"/>
              <a:sym typeface="Avenir"/>
            </a:endParaRPr>
          </a:p>
        </p:txBody>
      </p:sp>
      <p:pic>
        <p:nvPicPr>
          <p:cNvPr id="737" name="Google Shape;737;p46" descr="Google Shape;510;p123"/>
          <p:cNvPicPr preferRelativeResize="0"/>
          <p:nvPr/>
        </p:nvPicPr>
        <p:blipFill rotWithShape="1">
          <a:blip r:embed="rId3">
            <a:alphaModFix/>
          </a:blip>
          <a:srcRect/>
          <a:stretch/>
        </p:blipFill>
        <p:spPr>
          <a:xfrm>
            <a:off x="283262" y="4790478"/>
            <a:ext cx="837418" cy="171603"/>
          </a:xfrm>
          <a:prstGeom prst="rect">
            <a:avLst/>
          </a:prstGeom>
          <a:noFill/>
          <a:ln>
            <a:noFill/>
          </a:ln>
        </p:spPr>
      </p:pic>
      <p:cxnSp>
        <p:nvCxnSpPr>
          <p:cNvPr id="738" name="Google Shape;738;p46"/>
          <p:cNvCxnSpPr/>
          <p:nvPr/>
        </p:nvCxnSpPr>
        <p:spPr>
          <a:xfrm>
            <a:off x="305029" y="4651031"/>
            <a:ext cx="8534100" cy="0"/>
          </a:xfrm>
          <a:prstGeom prst="straightConnector1">
            <a:avLst/>
          </a:prstGeom>
          <a:noFill/>
          <a:ln w="12700" cap="flat" cmpd="sng">
            <a:solidFill>
              <a:srgbClr val="DDDDDD">
                <a:alpha val="39610"/>
              </a:srgbClr>
            </a:solidFill>
            <a:prstDash val="solid"/>
            <a:round/>
            <a:headEnd type="none" w="sm" len="sm"/>
            <a:tailEnd type="none" w="sm" len="sm"/>
          </a:ln>
        </p:spPr>
      </p:cxnSp>
      <p:sp>
        <p:nvSpPr>
          <p:cNvPr id="739" name="Google Shape;739;p46"/>
          <p:cNvSpPr txBox="1">
            <a:spLocks noGrp="1"/>
          </p:cNvSpPr>
          <p:nvPr>
            <p:ph type="title"/>
          </p:nvPr>
        </p:nvSpPr>
        <p:spPr>
          <a:xfrm>
            <a:off x="357094" y="168081"/>
            <a:ext cx="5886000" cy="5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Inter"/>
                <a:ea typeface="Inter"/>
                <a:cs typeface="Inter"/>
                <a:sym typeface="Inter"/>
              </a:rPr>
              <a:t>When something is causal vs correlative</a:t>
            </a:r>
            <a:endParaRPr sz="1800" b="1" i="0" u="none" strike="noStrike" cap="none">
              <a:solidFill>
                <a:srgbClr val="000000"/>
              </a:solidFill>
              <a:latin typeface="Inter"/>
              <a:ea typeface="Inter"/>
              <a:cs typeface="Inter"/>
              <a:sym typeface="Inter"/>
            </a:endParaRPr>
          </a:p>
        </p:txBody>
      </p:sp>
      <p:sp>
        <p:nvSpPr>
          <p:cNvPr id="740" name="Google Shape;740;p46"/>
          <p:cNvSpPr txBox="1"/>
          <p:nvPr/>
        </p:nvSpPr>
        <p:spPr>
          <a:xfrm>
            <a:off x="5039475" y="4706700"/>
            <a:ext cx="38721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800" b="0" i="0" u="none" strike="noStrike" cap="none">
                <a:solidFill>
                  <a:schemeClr val="accent4"/>
                </a:solidFill>
                <a:latin typeface="Arial"/>
                <a:ea typeface="Arial"/>
                <a:cs typeface="Arial"/>
                <a:sym typeface="Arial"/>
              </a:rPr>
              <a:t>Source: </a:t>
            </a:r>
            <a:r>
              <a:rPr lang="en-GB" sz="800">
                <a:solidFill>
                  <a:schemeClr val="accent4"/>
                </a:solidFill>
              </a:rPr>
              <a:t>Biorelate; </a:t>
            </a:r>
            <a:endParaRPr/>
          </a:p>
          <a:p>
            <a:pPr marL="0" marR="0" lvl="0" indent="0" algn="l" rtl="0">
              <a:lnSpc>
                <a:spcPct val="100000"/>
              </a:lnSpc>
              <a:spcBef>
                <a:spcPts val="0"/>
              </a:spcBef>
              <a:spcAft>
                <a:spcPts val="0"/>
              </a:spcAft>
              <a:buNone/>
            </a:pPr>
            <a:r>
              <a:rPr lang="en-GB" sz="800" b="0" i="0" u="none" strike="noStrike" cap="none">
                <a:solidFill>
                  <a:schemeClr val="accent4"/>
                </a:solidFill>
                <a:latin typeface="Arial"/>
                <a:ea typeface="Arial"/>
                <a:cs typeface="Arial"/>
                <a:sym typeface="Arial"/>
              </a:rPr>
              <a:t>https://medium.com/swlh/a-visualization-correlation-vs-causation-d86d02b1042c</a:t>
            </a:r>
            <a:endParaRPr/>
          </a:p>
        </p:txBody>
      </p:sp>
      <p:sp>
        <p:nvSpPr>
          <p:cNvPr id="741" name="Google Shape;741;p46"/>
          <p:cNvSpPr/>
          <p:nvPr/>
        </p:nvSpPr>
        <p:spPr>
          <a:xfrm>
            <a:off x="6263086" y="2727940"/>
            <a:ext cx="2922000" cy="7371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6"/>
          <p:cNvSpPr/>
          <p:nvPr/>
        </p:nvSpPr>
        <p:spPr>
          <a:xfrm>
            <a:off x="5721425" y="841325"/>
            <a:ext cx="3035100" cy="3516300"/>
          </a:xfrm>
          <a:prstGeom prst="rect">
            <a:avLst/>
          </a:prstGeom>
          <a:noFill/>
          <a:ln>
            <a:noFill/>
          </a:ln>
        </p:spPr>
        <p:txBody>
          <a:bodyPr spcFirstLastPara="1" wrap="square" lIns="90000" tIns="45000" rIns="90000" bIns="45000" anchor="t" anchorCtr="0">
            <a:noAutofit/>
          </a:bodyPr>
          <a:lstStyle/>
          <a:p>
            <a:pPr marL="457200" marR="0" lvl="0" indent="-317500" algn="l" rtl="0">
              <a:lnSpc>
                <a:spcPct val="100000"/>
              </a:lnSpc>
              <a:spcBef>
                <a:spcPts val="0"/>
              </a:spcBef>
              <a:spcAft>
                <a:spcPts val="0"/>
              </a:spcAft>
              <a:buClr>
                <a:schemeClr val="accent5"/>
              </a:buClr>
              <a:buSzPts val="1400"/>
              <a:buFont typeface="Arial"/>
              <a:buChar char="●"/>
            </a:pPr>
            <a:r>
              <a:rPr lang="en-GB" sz="1400" b="0" i="0" u="none" strike="noStrike" cap="none">
                <a:solidFill>
                  <a:schemeClr val="accent5"/>
                </a:solidFill>
                <a:latin typeface="Arial"/>
                <a:ea typeface="Arial"/>
                <a:cs typeface="Arial"/>
                <a:sym typeface="Arial"/>
              </a:rPr>
              <a:t>Correlation is any statistical relationship, however it </a:t>
            </a:r>
            <a:r>
              <a:rPr lang="en-GB" sz="1400" b="1" i="0" u="none" strike="noStrike" cap="none">
                <a:solidFill>
                  <a:schemeClr val="accent5"/>
                </a:solidFill>
                <a:latin typeface="Arial"/>
                <a:ea typeface="Arial"/>
                <a:cs typeface="Arial"/>
                <a:sym typeface="Arial"/>
              </a:rPr>
              <a:t>does not imply causation</a:t>
            </a:r>
            <a:r>
              <a:rPr lang="en-GB" sz="1400" b="0" i="0" u="none" strike="noStrike" cap="none">
                <a:solidFill>
                  <a:schemeClr val="accent5"/>
                </a:solidFill>
                <a:latin typeface="Arial"/>
                <a:ea typeface="Arial"/>
                <a:cs typeface="Arial"/>
                <a:sym typeface="Arial"/>
              </a:rPr>
              <a:t>.</a:t>
            </a:r>
            <a:endParaRPr>
              <a:solidFill>
                <a:schemeClr val="accent5"/>
              </a:solidFill>
            </a:endParaRPr>
          </a:p>
          <a:p>
            <a:pPr marL="457200" lvl="0" indent="-317500" algn="l" rtl="0">
              <a:spcBef>
                <a:spcPts val="1000"/>
              </a:spcBef>
              <a:spcAft>
                <a:spcPts val="0"/>
              </a:spcAft>
              <a:buClr>
                <a:schemeClr val="accent5"/>
              </a:buClr>
              <a:buSzPts val="1400"/>
              <a:buChar char="●"/>
            </a:pPr>
            <a:r>
              <a:rPr lang="en-GB">
                <a:solidFill>
                  <a:schemeClr val="accent5"/>
                </a:solidFill>
              </a:rPr>
              <a:t>Causes can be proximate (closest to) and ultimate (real reason)</a:t>
            </a:r>
            <a:endParaRPr>
              <a:solidFill>
                <a:schemeClr val="accent5"/>
              </a:solidFill>
            </a:endParaRPr>
          </a:p>
          <a:p>
            <a:pPr marL="457200" lvl="0" indent="-317500" algn="l" rtl="0">
              <a:spcBef>
                <a:spcPts val="1000"/>
              </a:spcBef>
              <a:spcAft>
                <a:spcPts val="0"/>
              </a:spcAft>
              <a:buClr>
                <a:schemeClr val="accent5"/>
              </a:buClr>
              <a:buSzPts val="1400"/>
              <a:buChar char="●"/>
            </a:pPr>
            <a:r>
              <a:rPr lang="en-GB">
                <a:solidFill>
                  <a:schemeClr val="accent5"/>
                </a:solidFill>
              </a:rPr>
              <a:t>Cause-and-effect is directional</a:t>
            </a:r>
            <a:r>
              <a:rPr lang="en-GB" b="1">
                <a:solidFill>
                  <a:schemeClr val="accent5"/>
                </a:solidFill>
              </a:rPr>
              <a:t>, </a:t>
            </a:r>
            <a:r>
              <a:rPr lang="en-GB">
                <a:solidFill>
                  <a:schemeClr val="accent5"/>
                </a:solidFill>
              </a:rPr>
              <a:t>where </a:t>
            </a:r>
            <a:r>
              <a:rPr lang="en-GB" b="1">
                <a:solidFill>
                  <a:schemeClr val="accent5"/>
                </a:solidFill>
              </a:rPr>
              <a:t>causes</a:t>
            </a:r>
            <a:r>
              <a:rPr lang="en-GB">
                <a:solidFill>
                  <a:schemeClr val="accent5"/>
                </a:solidFill>
              </a:rPr>
              <a:t> </a:t>
            </a:r>
            <a:r>
              <a:rPr lang="en-GB" b="1">
                <a:solidFill>
                  <a:schemeClr val="accent5"/>
                </a:solidFill>
              </a:rPr>
              <a:t>must occur in the past</a:t>
            </a:r>
            <a:r>
              <a:rPr lang="en-GB">
                <a:solidFill>
                  <a:schemeClr val="accent5"/>
                </a:solidFill>
              </a:rPr>
              <a:t>.</a:t>
            </a:r>
            <a:endParaRPr>
              <a:solidFill>
                <a:schemeClr val="accent5"/>
              </a:solidFill>
            </a:endParaRPr>
          </a:p>
          <a:p>
            <a:pPr marL="457200" lvl="0" indent="-317500" algn="l" rtl="0">
              <a:spcBef>
                <a:spcPts val="1000"/>
              </a:spcBef>
              <a:spcAft>
                <a:spcPts val="1000"/>
              </a:spcAft>
              <a:buClr>
                <a:schemeClr val="accent5"/>
              </a:buClr>
              <a:buSzPts val="1400"/>
              <a:buChar char="●"/>
            </a:pPr>
            <a:r>
              <a:rPr lang="en-GB">
                <a:solidFill>
                  <a:schemeClr val="accent5"/>
                </a:solidFill>
              </a:rPr>
              <a:t>Causes usually have rational explanations</a:t>
            </a:r>
            <a:endParaRPr>
              <a:solidFill>
                <a:schemeClr val="accent5"/>
              </a:solidFill>
            </a:endParaRPr>
          </a:p>
        </p:txBody>
      </p:sp>
      <p:pic>
        <p:nvPicPr>
          <p:cNvPr id="743" name="Google Shape;743;p46" descr="Map&#10;&#10;Description automatically generated"/>
          <p:cNvPicPr preferRelativeResize="0"/>
          <p:nvPr/>
        </p:nvPicPr>
        <p:blipFill rotWithShape="1">
          <a:blip r:embed="rId4">
            <a:alphaModFix/>
          </a:blip>
          <a:srcRect/>
          <a:stretch/>
        </p:blipFill>
        <p:spPr>
          <a:xfrm>
            <a:off x="434831" y="830989"/>
            <a:ext cx="5175360" cy="36964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7"/>
          <p:cNvSpPr/>
          <p:nvPr/>
        </p:nvSpPr>
        <p:spPr>
          <a:xfrm>
            <a:off x="251435" y="1206521"/>
            <a:ext cx="3162303" cy="2642015"/>
          </a:xfrm>
          <a:prstGeom prst="roundRect">
            <a:avLst>
              <a:gd name="adj" fmla="val 12217"/>
            </a:avLst>
          </a:prstGeom>
          <a:solidFill>
            <a:srgbClr val="FFFFFF"/>
          </a:solidFill>
          <a:ln w="25400" cap="flat" cmpd="sng">
            <a:solidFill>
              <a:srgbClr val="C0C0C0"/>
            </a:solidFill>
            <a:prstDash val="solid"/>
            <a:round/>
            <a:headEnd type="none" w="sm" len="sm"/>
            <a:tailEnd type="none" w="sm" len="sm"/>
          </a:ln>
        </p:spPr>
        <p:txBody>
          <a:bodyPr spcFirstLastPara="1" wrap="square" lIns="64850" tIns="64850" rIns="64850" bIns="6485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venir"/>
              <a:ea typeface="Avenir"/>
              <a:cs typeface="Avenir"/>
              <a:sym typeface="Avenir"/>
            </a:endParaRPr>
          </a:p>
        </p:txBody>
      </p:sp>
      <p:sp>
        <p:nvSpPr>
          <p:cNvPr id="534" name="Google Shape;534;p37"/>
          <p:cNvSpPr txBox="1"/>
          <p:nvPr/>
        </p:nvSpPr>
        <p:spPr>
          <a:xfrm>
            <a:off x="5175970" y="4767206"/>
            <a:ext cx="3858901" cy="195526"/>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726" b="0" i="0" u="none" strike="noStrike" cap="none">
                <a:solidFill>
                  <a:srgbClr val="808080"/>
                </a:solidFill>
                <a:latin typeface="Avenir"/>
                <a:ea typeface="Avenir"/>
                <a:cs typeface="Avenir"/>
                <a:sym typeface="Avenir"/>
              </a:rPr>
              <a:t>Sources: </a:t>
            </a:r>
            <a:r>
              <a:rPr lang="en-GB" sz="726" b="0" i="0" u="sng" strike="noStrike" cap="none">
                <a:solidFill>
                  <a:schemeClr val="hlink"/>
                </a:solidFill>
                <a:latin typeface="Avenir"/>
                <a:ea typeface="Avenir"/>
                <a:cs typeface="Avenir"/>
                <a:sym typeface="Avenir"/>
                <a:hlinkClick r:id="rId3"/>
              </a:rPr>
              <a:t>Database: The Journal of Biological Databases and Curation 2016</a:t>
            </a:r>
            <a:r>
              <a:rPr lang="en-GB" sz="726" b="0" i="0" u="none" strike="noStrike" cap="none">
                <a:solidFill>
                  <a:srgbClr val="808080"/>
                </a:solidFill>
                <a:latin typeface="Avenir"/>
                <a:ea typeface="Avenir"/>
                <a:cs typeface="Avenir"/>
                <a:sym typeface="Avenir"/>
              </a:rPr>
              <a:t>; </a:t>
            </a:r>
            <a:r>
              <a:rPr lang="en-GB" sz="726" b="0" i="0" u="sng" strike="noStrike" cap="none">
                <a:solidFill>
                  <a:schemeClr val="hlink"/>
                </a:solidFill>
                <a:latin typeface="Avenir"/>
                <a:ea typeface="Avenir"/>
                <a:cs typeface="Avenir"/>
                <a:sym typeface="Avenir"/>
                <a:hlinkClick r:id="rId4"/>
              </a:rPr>
              <a:t>Nature 2014</a:t>
            </a:r>
            <a:endParaRPr/>
          </a:p>
        </p:txBody>
      </p:sp>
      <p:sp>
        <p:nvSpPr>
          <p:cNvPr id="535" name="Google Shape;535;p37"/>
          <p:cNvSpPr txBox="1"/>
          <p:nvPr/>
        </p:nvSpPr>
        <p:spPr>
          <a:xfrm>
            <a:off x="232745" y="229410"/>
            <a:ext cx="8737727" cy="698615"/>
          </a:xfrm>
          <a:prstGeom prst="rect">
            <a:avLst/>
          </a:prstGeom>
          <a:noFill/>
          <a:ln>
            <a:noFill/>
          </a:ln>
        </p:spPr>
        <p:txBody>
          <a:bodyPr spcFirstLastPara="1" wrap="square" lIns="31875" tIns="31875" rIns="31875" bIns="31875" anchor="t" anchorCtr="0">
            <a:spAutoFit/>
          </a:bodyPr>
          <a:lstStyle/>
          <a:p>
            <a:pPr marL="0" marR="0" lvl="0" indent="0" algn="l" rtl="0">
              <a:lnSpc>
                <a:spcPct val="120000"/>
              </a:lnSpc>
              <a:spcBef>
                <a:spcPts val="0"/>
              </a:spcBef>
              <a:spcAft>
                <a:spcPts val="0"/>
              </a:spcAft>
              <a:buNone/>
            </a:pPr>
            <a:r>
              <a:rPr lang="en-GB" sz="1800" b="0" i="0" u="none" strike="noStrike" cap="none">
                <a:solidFill>
                  <a:schemeClr val="dk1"/>
                </a:solidFill>
                <a:latin typeface="Arial"/>
                <a:ea typeface="Arial"/>
                <a:cs typeface="Arial"/>
                <a:sym typeface="Arial"/>
              </a:rPr>
              <a:t>Published research &amp; other text is packed full of knowledge </a:t>
            </a:r>
            <a:r>
              <a:rPr lang="en-GB" sz="1800" b="1" i="0" u="none" strike="noStrike" cap="none">
                <a:solidFill>
                  <a:schemeClr val="dk1"/>
                </a:solidFill>
                <a:latin typeface="Arial"/>
                <a:ea typeface="Arial"/>
                <a:cs typeface="Arial"/>
                <a:sym typeface="Arial"/>
              </a:rPr>
              <a:t>yet remains largely uncurated</a:t>
            </a:r>
            <a:r>
              <a:rPr lang="en-GB" sz="1800" b="0" i="0" u="none" strike="noStrike" cap="none">
                <a:solidFill>
                  <a:schemeClr val="dk1"/>
                </a:solidFill>
                <a:latin typeface="Arial"/>
                <a:ea typeface="Arial"/>
                <a:cs typeface="Arial"/>
                <a:sym typeface="Arial"/>
              </a:rPr>
              <a:t>. </a:t>
            </a:r>
            <a:endParaRPr sz="1800" b="1" i="0" u="none" strike="noStrike" cap="none">
              <a:solidFill>
                <a:schemeClr val="dk1"/>
              </a:solidFill>
              <a:latin typeface="Arial"/>
              <a:ea typeface="Arial"/>
              <a:cs typeface="Arial"/>
              <a:sym typeface="Arial"/>
            </a:endParaRPr>
          </a:p>
        </p:txBody>
      </p:sp>
      <p:pic>
        <p:nvPicPr>
          <p:cNvPr id="536" name="Google Shape;536;p37" descr="Picture 2"/>
          <p:cNvPicPr preferRelativeResize="0"/>
          <p:nvPr/>
        </p:nvPicPr>
        <p:blipFill rotWithShape="1">
          <a:blip r:embed="rId5">
            <a:alphaModFix/>
          </a:blip>
          <a:srcRect/>
          <a:stretch/>
        </p:blipFill>
        <p:spPr>
          <a:xfrm>
            <a:off x="2781203" y="2108264"/>
            <a:ext cx="838529" cy="838529"/>
          </a:xfrm>
          <a:prstGeom prst="rect">
            <a:avLst/>
          </a:prstGeom>
          <a:noFill/>
          <a:ln>
            <a:noFill/>
          </a:ln>
        </p:spPr>
      </p:pic>
      <p:sp>
        <p:nvSpPr>
          <p:cNvPr id="537" name="Google Shape;537;p37"/>
          <p:cNvSpPr txBox="1"/>
          <p:nvPr/>
        </p:nvSpPr>
        <p:spPr>
          <a:xfrm>
            <a:off x="477019" y="1469399"/>
            <a:ext cx="2813539" cy="307416"/>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1453" b="1" i="0" u="none" strike="noStrike" cap="none">
                <a:solidFill>
                  <a:srgbClr val="206EE6"/>
                </a:solidFill>
                <a:latin typeface="Avenir"/>
                <a:ea typeface="Avenir"/>
                <a:cs typeface="Avenir"/>
                <a:sym typeface="Avenir"/>
              </a:rPr>
              <a:t>100M Articles</a:t>
            </a:r>
            <a:endParaRPr/>
          </a:p>
        </p:txBody>
      </p:sp>
      <p:sp>
        <p:nvSpPr>
          <p:cNvPr id="538" name="Google Shape;538;p37"/>
          <p:cNvSpPr txBox="1"/>
          <p:nvPr/>
        </p:nvSpPr>
        <p:spPr>
          <a:xfrm>
            <a:off x="477019" y="2151815"/>
            <a:ext cx="1729635" cy="251439"/>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1089" b="0" i="0" u="none" strike="noStrike" cap="none">
                <a:solidFill>
                  <a:srgbClr val="424242"/>
                </a:solidFill>
                <a:latin typeface="Avenir"/>
                <a:ea typeface="Avenir"/>
                <a:cs typeface="Avenir"/>
                <a:sym typeface="Avenir"/>
              </a:rPr>
              <a:t>Ambiguous Names</a:t>
            </a:r>
            <a:endParaRPr/>
          </a:p>
        </p:txBody>
      </p:sp>
      <p:sp>
        <p:nvSpPr>
          <p:cNvPr id="539" name="Google Shape;539;p37"/>
          <p:cNvSpPr txBox="1"/>
          <p:nvPr/>
        </p:nvSpPr>
        <p:spPr>
          <a:xfrm>
            <a:off x="477019" y="2704513"/>
            <a:ext cx="1729635" cy="251439"/>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1089" b="0" i="0" u="none" strike="noStrike" cap="none">
                <a:solidFill>
                  <a:srgbClr val="424242"/>
                </a:solidFill>
                <a:latin typeface="Avenir"/>
                <a:ea typeface="Avenir"/>
                <a:cs typeface="Avenir"/>
                <a:sym typeface="Avenir"/>
              </a:rPr>
              <a:t>Concept Relationships</a:t>
            </a:r>
            <a:endParaRPr/>
          </a:p>
        </p:txBody>
      </p:sp>
      <p:sp>
        <p:nvSpPr>
          <p:cNvPr id="540" name="Google Shape;540;p37"/>
          <p:cNvSpPr txBox="1"/>
          <p:nvPr/>
        </p:nvSpPr>
        <p:spPr>
          <a:xfrm>
            <a:off x="477019" y="2980861"/>
            <a:ext cx="1729635" cy="251439"/>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1089" b="0" i="0" u="none" strike="noStrike" cap="none">
                <a:solidFill>
                  <a:srgbClr val="424242"/>
                </a:solidFill>
                <a:latin typeface="Avenir"/>
                <a:ea typeface="Avenir"/>
                <a:cs typeface="Avenir"/>
                <a:sym typeface="Avenir"/>
              </a:rPr>
              <a:t>Novel Data</a:t>
            </a:r>
            <a:endParaRPr/>
          </a:p>
        </p:txBody>
      </p:sp>
      <p:sp>
        <p:nvSpPr>
          <p:cNvPr id="541" name="Google Shape;541;p37"/>
          <p:cNvSpPr txBox="1"/>
          <p:nvPr/>
        </p:nvSpPr>
        <p:spPr>
          <a:xfrm>
            <a:off x="477019" y="2428164"/>
            <a:ext cx="1729635" cy="251439"/>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1089" b="0" i="0" u="none" strike="noStrike" cap="none">
                <a:solidFill>
                  <a:srgbClr val="424242"/>
                </a:solidFill>
                <a:latin typeface="Avenir"/>
                <a:ea typeface="Avenir"/>
                <a:cs typeface="Avenir"/>
                <a:sym typeface="Avenir"/>
              </a:rPr>
              <a:t>Disconnected Research</a:t>
            </a:r>
            <a:endParaRPr/>
          </a:p>
        </p:txBody>
      </p:sp>
      <p:sp>
        <p:nvSpPr>
          <p:cNvPr id="542" name="Google Shape;542;p37"/>
          <p:cNvSpPr txBox="1"/>
          <p:nvPr/>
        </p:nvSpPr>
        <p:spPr>
          <a:xfrm>
            <a:off x="477019" y="1875466"/>
            <a:ext cx="1729635" cy="251439"/>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1089" b="0" i="0" u="none" strike="noStrike" cap="none">
                <a:solidFill>
                  <a:srgbClr val="424242"/>
                </a:solidFill>
                <a:latin typeface="Avenir"/>
                <a:ea typeface="Avenir"/>
                <a:cs typeface="Avenir"/>
                <a:sym typeface="Avenir"/>
              </a:rPr>
              <a:t>Hard to capture context</a:t>
            </a:r>
            <a:endParaRPr/>
          </a:p>
        </p:txBody>
      </p:sp>
      <p:sp>
        <p:nvSpPr>
          <p:cNvPr id="543" name="Google Shape;543;p37"/>
          <p:cNvSpPr txBox="1"/>
          <p:nvPr/>
        </p:nvSpPr>
        <p:spPr>
          <a:xfrm>
            <a:off x="477019" y="3342313"/>
            <a:ext cx="2618862" cy="251439"/>
          </a:xfrm>
          <a:prstGeom prst="rect">
            <a:avLst/>
          </a:prstGeom>
          <a:noFill/>
          <a:ln>
            <a:noFill/>
          </a:ln>
        </p:spPr>
        <p:txBody>
          <a:bodyPr spcFirstLastPara="1" wrap="square" lIns="41500" tIns="41500" rIns="41500" bIns="41500" anchor="t" anchorCtr="0">
            <a:spAutoFit/>
          </a:bodyPr>
          <a:lstStyle/>
          <a:p>
            <a:pPr marL="0" marR="0" lvl="0" indent="0" algn="l" rtl="0">
              <a:lnSpc>
                <a:spcPct val="100000"/>
              </a:lnSpc>
              <a:spcBef>
                <a:spcPts val="0"/>
              </a:spcBef>
              <a:spcAft>
                <a:spcPts val="0"/>
              </a:spcAft>
              <a:buNone/>
            </a:pPr>
            <a:r>
              <a:rPr lang="en-GB" sz="1089" b="0" i="0" u="none" strike="noStrike" cap="none">
                <a:solidFill>
                  <a:srgbClr val="206EE6"/>
                </a:solidFill>
                <a:latin typeface="Avenir"/>
                <a:ea typeface="Avenir"/>
                <a:cs typeface="Avenir"/>
                <a:sym typeface="Avenir"/>
              </a:rPr>
              <a:t>Every 9-years scientific output doubles</a:t>
            </a:r>
            <a:endParaRPr/>
          </a:p>
        </p:txBody>
      </p:sp>
      <p:cxnSp>
        <p:nvCxnSpPr>
          <p:cNvPr id="544" name="Google Shape;544;p37"/>
          <p:cNvCxnSpPr/>
          <p:nvPr/>
        </p:nvCxnSpPr>
        <p:spPr>
          <a:xfrm>
            <a:off x="3646601" y="2527528"/>
            <a:ext cx="1807297" cy="1"/>
          </a:xfrm>
          <a:prstGeom prst="straightConnector1">
            <a:avLst/>
          </a:prstGeom>
          <a:noFill/>
          <a:ln w="25400" cap="flat" cmpd="sng">
            <a:solidFill>
              <a:srgbClr val="216EE6"/>
            </a:solidFill>
            <a:prstDash val="solid"/>
            <a:round/>
            <a:headEnd type="none" w="sm" len="sm"/>
            <a:tailEnd type="triangle" w="med" len="med"/>
          </a:ln>
        </p:spPr>
      </p:cxnSp>
      <p:sp>
        <p:nvSpPr>
          <p:cNvPr id="545" name="Google Shape;545;p37"/>
          <p:cNvSpPr txBox="1"/>
          <p:nvPr/>
        </p:nvSpPr>
        <p:spPr>
          <a:xfrm>
            <a:off x="3881082" y="1973379"/>
            <a:ext cx="1338335" cy="419049"/>
          </a:xfrm>
          <a:prstGeom prst="rect">
            <a:avLst/>
          </a:prstGeom>
          <a:noFill/>
          <a:ln>
            <a:noFill/>
          </a:ln>
        </p:spPr>
        <p:txBody>
          <a:bodyPr spcFirstLastPara="1" wrap="square" lIns="41500" tIns="41500" rIns="41500" bIns="41500" anchor="t" anchorCtr="0">
            <a:spAutoFit/>
          </a:bodyPr>
          <a:lstStyle/>
          <a:p>
            <a:pPr marL="0" marR="0" lvl="0" indent="0" algn="ctr" rtl="0">
              <a:lnSpc>
                <a:spcPct val="100000"/>
              </a:lnSpc>
              <a:spcBef>
                <a:spcPts val="0"/>
              </a:spcBef>
              <a:spcAft>
                <a:spcPts val="0"/>
              </a:spcAft>
              <a:buNone/>
            </a:pPr>
            <a:r>
              <a:rPr lang="en-GB" sz="1089" b="0" i="0" u="none" strike="noStrike" cap="none">
                <a:solidFill>
                  <a:srgbClr val="797979"/>
                </a:solidFill>
                <a:latin typeface="Avenir"/>
                <a:ea typeface="Avenir"/>
                <a:cs typeface="Avenir"/>
                <a:sym typeface="Avenir"/>
              </a:rPr>
              <a:t>Data must be manually curated</a:t>
            </a:r>
            <a:endParaRPr/>
          </a:p>
        </p:txBody>
      </p:sp>
      <p:sp>
        <p:nvSpPr>
          <p:cNvPr id="546" name="Google Shape;546;p37"/>
          <p:cNvSpPr txBox="1">
            <a:spLocks noGrp="1"/>
          </p:cNvSpPr>
          <p:nvPr>
            <p:ph type="sldNum" idx="4294967295"/>
          </p:nvPr>
        </p:nvSpPr>
        <p:spPr>
          <a:xfrm>
            <a:off x="4398243" y="4705455"/>
            <a:ext cx="262448" cy="341914"/>
          </a:xfrm>
          <a:prstGeom prst="rect">
            <a:avLst/>
          </a:prstGeom>
          <a:noFill/>
          <a:ln>
            <a:noFill/>
          </a:ln>
        </p:spPr>
        <p:txBody>
          <a:bodyPr spcFirstLastPara="1" wrap="square" lIns="93200" tIns="93200" rIns="93200" bIns="93200" anchor="ctr" anchorCtr="0">
            <a:spAutoFit/>
          </a:bodyPr>
          <a:lstStyle/>
          <a:p>
            <a:pPr marL="0" marR="0" lvl="0" indent="0" algn="r" rtl="0">
              <a:lnSpc>
                <a:spcPct val="100000"/>
              </a:lnSpc>
              <a:spcBef>
                <a:spcPts val="0"/>
              </a:spcBef>
              <a:spcAft>
                <a:spcPts val="0"/>
              </a:spcAft>
              <a:buClr>
                <a:srgbClr val="585858"/>
              </a:buClr>
              <a:buSzPts val="999"/>
              <a:buFont typeface="Avenir"/>
              <a:buNone/>
            </a:pPr>
            <a:fld id="{00000000-1234-1234-1234-123412341234}" type="slidenum">
              <a:rPr lang="en-GB" sz="999" b="0" i="0" u="none" strike="noStrike" cap="none">
                <a:solidFill>
                  <a:srgbClr val="585858"/>
                </a:solidFill>
                <a:latin typeface="Avenir"/>
                <a:ea typeface="Avenir"/>
                <a:cs typeface="Avenir"/>
                <a:sym typeface="Avenir"/>
              </a:rPr>
              <a:t>3</a:t>
            </a:fld>
            <a:endParaRPr sz="999" b="0" i="0" u="none" strike="noStrike" cap="none">
              <a:solidFill>
                <a:srgbClr val="585858"/>
              </a:solidFill>
              <a:latin typeface="Avenir"/>
              <a:ea typeface="Avenir"/>
              <a:cs typeface="Avenir"/>
              <a:sym typeface="Avenir"/>
            </a:endParaRPr>
          </a:p>
        </p:txBody>
      </p:sp>
      <p:cxnSp>
        <p:nvCxnSpPr>
          <p:cNvPr id="547" name="Google Shape;547;p37"/>
          <p:cNvCxnSpPr/>
          <p:nvPr/>
        </p:nvCxnSpPr>
        <p:spPr>
          <a:xfrm>
            <a:off x="175659" y="4616671"/>
            <a:ext cx="8737724" cy="1"/>
          </a:xfrm>
          <a:prstGeom prst="straightConnector1">
            <a:avLst/>
          </a:prstGeom>
          <a:noFill/>
          <a:ln w="12700" cap="flat" cmpd="sng">
            <a:solidFill>
              <a:srgbClr val="DDDDDD"/>
            </a:solidFill>
            <a:prstDash val="solid"/>
            <a:round/>
            <a:headEnd type="none" w="sm" len="sm"/>
            <a:tailEnd type="none" w="sm" len="sm"/>
          </a:ln>
        </p:spPr>
      </p:cxnSp>
      <p:pic>
        <p:nvPicPr>
          <p:cNvPr id="548" name="Google Shape;548;p37" descr="Google Shape;510;p123"/>
          <p:cNvPicPr preferRelativeResize="0"/>
          <p:nvPr/>
        </p:nvPicPr>
        <p:blipFill rotWithShape="1">
          <a:blip r:embed="rId6">
            <a:alphaModFix/>
          </a:blip>
          <a:srcRect/>
          <a:stretch/>
        </p:blipFill>
        <p:spPr>
          <a:xfrm>
            <a:off x="175659" y="4790092"/>
            <a:ext cx="838528" cy="172640"/>
          </a:xfrm>
          <a:prstGeom prst="rect">
            <a:avLst/>
          </a:prstGeom>
          <a:noFill/>
          <a:ln>
            <a:noFill/>
          </a:ln>
        </p:spPr>
      </p:pic>
      <p:sp>
        <p:nvSpPr>
          <p:cNvPr id="549" name="Google Shape;549;p37"/>
          <p:cNvSpPr/>
          <p:nvPr/>
        </p:nvSpPr>
        <p:spPr>
          <a:xfrm>
            <a:off x="5524270" y="1203637"/>
            <a:ext cx="3162303" cy="2642015"/>
          </a:xfrm>
          <a:prstGeom prst="roundRect">
            <a:avLst>
              <a:gd name="adj" fmla="val 12217"/>
            </a:avLst>
          </a:prstGeom>
          <a:gradFill>
            <a:gsLst>
              <a:gs pos="0">
                <a:srgbClr val="FDFDFD"/>
              </a:gs>
              <a:gs pos="16000">
                <a:srgbClr val="FDFDFD"/>
              </a:gs>
              <a:gs pos="38000">
                <a:schemeClr val="dk1"/>
              </a:gs>
              <a:gs pos="83000">
                <a:schemeClr val="dk1"/>
              </a:gs>
              <a:gs pos="100000">
                <a:schemeClr val="dk1"/>
              </a:gs>
            </a:gsLst>
            <a:lin ang="5400000" scaled="0"/>
          </a:gradFill>
          <a:ln w="25400" cap="flat" cmpd="sng">
            <a:solidFill>
              <a:srgbClr val="C0C0C0"/>
            </a:solidFill>
            <a:prstDash val="solid"/>
            <a:round/>
            <a:headEnd type="none" w="sm" len="sm"/>
            <a:tailEnd type="none" w="sm" len="sm"/>
          </a:ln>
        </p:spPr>
        <p:txBody>
          <a:bodyPr spcFirstLastPara="1" wrap="square" lIns="64850" tIns="64850" rIns="64850" bIns="64850" anchor="ctr" anchorCtr="0">
            <a:noAutofit/>
          </a:bodyPr>
          <a:lstStyle/>
          <a:p>
            <a:pPr marL="0" marR="0" lvl="0" indent="0" algn="l" rtl="0">
              <a:lnSpc>
                <a:spcPct val="100000"/>
              </a:lnSpc>
              <a:spcBef>
                <a:spcPts val="0"/>
              </a:spcBef>
              <a:spcAft>
                <a:spcPts val="0"/>
              </a:spcAft>
              <a:buNone/>
            </a:pPr>
            <a:endParaRPr sz="1271" b="0" i="0" u="none" strike="noStrike" cap="none">
              <a:solidFill>
                <a:srgbClr val="000000"/>
              </a:solidFill>
              <a:latin typeface="Avenir"/>
              <a:ea typeface="Avenir"/>
              <a:cs typeface="Avenir"/>
              <a:sym typeface="Avenir"/>
            </a:endParaRPr>
          </a:p>
        </p:txBody>
      </p:sp>
      <p:sp>
        <p:nvSpPr>
          <p:cNvPr id="550" name="Google Shape;550;p37"/>
          <p:cNvSpPr txBox="1"/>
          <p:nvPr/>
        </p:nvSpPr>
        <p:spPr>
          <a:xfrm>
            <a:off x="6057900" y="2328237"/>
            <a:ext cx="230678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80% of healthcare data is inaccessible to analysis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42"/>
          <p:cNvSpPr/>
          <p:nvPr/>
        </p:nvSpPr>
        <p:spPr>
          <a:xfrm>
            <a:off x="4500209" y="4776439"/>
            <a:ext cx="1467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30</a:t>
            </a:fld>
            <a:endParaRPr sz="999" b="0" i="0" u="none" strike="noStrike" cap="none">
              <a:solidFill>
                <a:srgbClr val="000000"/>
              </a:solidFill>
              <a:latin typeface="Arial"/>
              <a:ea typeface="Arial"/>
              <a:cs typeface="Arial"/>
              <a:sym typeface="Arial"/>
            </a:endParaRPr>
          </a:p>
        </p:txBody>
      </p:sp>
      <p:pic>
        <p:nvPicPr>
          <p:cNvPr id="690" name="Google Shape;690;p42"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691" name="Google Shape;691;p42"/>
          <p:cNvSpPr/>
          <p:nvPr/>
        </p:nvSpPr>
        <p:spPr>
          <a:xfrm>
            <a:off x="407358" y="1887959"/>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2000" b="1" i="0" u="none" strike="noStrike" cap="none">
              <a:solidFill>
                <a:schemeClr val="dk1"/>
              </a:solidFill>
              <a:latin typeface="Arial"/>
              <a:ea typeface="Arial"/>
              <a:cs typeface="Arial"/>
              <a:sym typeface="Arial"/>
            </a:endParaRPr>
          </a:p>
        </p:txBody>
      </p:sp>
      <p:sp>
        <p:nvSpPr>
          <p:cNvPr id="692" name="Google Shape;692;p42"/>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693" name="Google Shape;693;p42"/>
          <p:cNvSpPr txBox="1"/>
          <p:nvPr/>
        </p:nvSpPr>
        <p:spPr>
          <a:xfrm>
            <a:off x="393400" y="107975"/>
            <a:ext cx="85071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800"/>
              <a:t>Proteins </a:t>
            </a:r>
            <a:r>
              <a:rPr lang="en-GB" sz="1800" b="1"/>
              <a:t>“trending” in clinical oncology research</a:t>
            </a:r>
            <a:r>
              <a:rPr lang="en-GB" sz="1800"/>
              <a:t> over the last 2 years</a:t>
            </a:r>
            <a:endParaRPr sz="1800"/>
          </a:p>
        </p:txBody>
      </p:sp>
      <p:pic>
        <p:nvPicPr>
          <p:cNvPr id="694" name="Google Shape;694;p42" title="Chart"/>
          <p:cNvPicPr preferRelativeResize="0"/>
          <p:nvPr/>
        </p:nvPicPr>
        <p:blipFill>
          <a:blip r:embed="rId4">
            <a:alphaModFix/>
          </a:blip>
          <a:stretch>
            <a:fillRect/>
          </a:stretch>
        </p:blipFill>
        <p:spPr>
          <a:xfrm>
            <a:off x="381000" y="631550"/>
            <a:ext cx="6410501" cy="3960576"/>
          </a:xfrm>
          <a:prstGeom prst="rect">
            <a:avLst/>
          </a:prstGeom>
          <a:noFill/>
          <a:ln>
            <a:noFill/>
          </a:ln>
        </p:spPr>
      </p:pic>
      <p:sp>
        <p:nvSpPr>
          <p:cNvPr id="695" name="Google Shape;695;p42"/>
          <p:cNvSpPr txBox="1"/>
          <p:nvPr/>
        </p:nvSpPr>
        <p:spPr>
          <a:xfrm>
            <a:off x="6786875" y="1051300"/>
            <a:ext cx="2109000" cy="34218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595959"/>
              </a:buClr>
              <a:buSzPts val="1300"/>
              <a:buChar char="●"/>
            </a:pPr>
            <a:r>
              <a:rPr lang="en-GB" sz="1300">
                <a:solidFill>
                  <a:srgbClr val="595959"/>
                </a:solidFill>
              </a:rPr>
              <a:t>Shows proteins that have had the sharpest increase in clinical oncology papers over last two years</a:t>
            </a:r>
            <a:endParaRPr sz="1300">
              <a:solidFill>
                <a:srgbClr val="595959"/>
              </a:solidFill>
            </a:endParaRPr>
          </a:p>
          <a:p>
            <a:pPr marL="457200" lvl="0" indent="-311150" algn="l" rtl="0">
              <a:spcBef>
                <a:spcPts val="1000"/>
              </a:spcBef>
              <a:spcAft>
                <a:spcPts val="0"/>
              </a:spcAft>
              <a:buClr>
                <a:srgbClr val="595959"/>
              </a:buClr>
              <a:buSzPts val="1300"/>
              <a:buChar char="●"/>
            </a:pPr>
            <a:r>
              <a:rPr lang="en-GB" sz="1300">
                <a:solidFill>
                  <a:srgbClr val="595959"/>
                </a:solidFill>
              </a:rPr>
              <a:t>Linear regression used to measure slope of curve, corrected against background literature growth</a:t>
            </a:r>
            <a:endParaRPr sz="1300">
              <a:solidFill>
                <a:srgbClr val="595959"/>
              </a:solidFill>
            </a:endParaRPr>
          </a:p>
          <a:p>
            <a:pPr marL="457200" lvl="0" indent="-311150" algn="l" rtl="0">
              <a:spcBef>
                <a:spcPts val="1000"/>
              </a:spcBef>
              <a:spcAft>
                <a:spcPts val="1000"/>
              </a:spcAft>
              <a:buClr>
                <a:srgbClr val="595959"/>
              </a:buClr>
              <a:buSzPts val="1300"/>
              <a:buChar char="●"/>
            </a:pPr>
            <a:r>
              <a:rPr lang="en-GB" sz="1300">
                <a:solidFill>
                  <a:srgbClr val="595959"/>
                </a:solidFill>
              </a:rPr>
              <a:t>Proteins are more interesting, but still fairly well known</a:t>
            </a:r>
            <a:endParaRPr sz="1300">
              <a:solidFill>
                <a:srgbClr val="595959"/>
              </a:solidFill>
            </a:endParaRPr>
          </a:p>
        </p:txBody>
      </p:sp>
      <p:sp>
        <p:nvSpPr>
          <p:cNvPr id="696" name="Google Shape;696;p42"/>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AI™</a:t>
            </a:r>
            <a:endParaRPr sz="908" b="0" i="0" u="none" strike="noStrike" cap="none">
              <a:solidFill>
                <a:schemeClr val="accent4"/>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39"/>
          <p:cNvPicPr preferRelativeResize="0"/>
          <p:nvPr/>
        </p:nvPicPr>
        <p:blipFill rotWithShape="1">
          <a:blip r:embed="rId3">
            <a:alphaModFix/>
          </a:blip>
          <a:srcRect/>
          <a:stretch/>
        </p:blipFill>
        <p:spPr>
          <a:xfrm>
            <a:off x="75" y="-33583"/>
            <a:ext cx="9144003" cy="4697017"/>
          </a:xfrm>
          <a:prstGeom prst="rect">
            <a:avLst/>
          </a:prstGeom>
          <a:noFill/>
          <a:ln>
            <a:noFill/>
          </a:ln>
        </p:spPr>
      </p:pic>
      <p:sp>
        <p:nvSpPr>
          <p:cNvPr id="622" name="Google Shape;622;p39"/>
          <p:cNvSpPr/>
          <p:nvPr/>
        </p:nvSpPr>
        <p:spPr>
          <a:xfrm>
            <a:off x="7495950" y="3570400"/>
            <a:ext cx="1557300" cy="821100"/>
          </a:xfrm>
          <a:prstGeom prst="roundRect">
            <a:avLst>
              <a:gd name="adj" fmla="val 8977"/>
            </a:avLst>
          </a:prstGeom>
          <a:solidFill>
            <a:schemeClr val="lt1"/>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Arial"/>
                <a:ea typeface="Arial"/>
                <a:cs typeface="Arial"/>
                <a:sym typeface="Arial"/>
              </a:rPr>
              <a:t>Users can make better decisions grounded in </a:t>
            </a:r>
            <a:br>
              <a:rPr lang="en-GB" sz="900" b="0" i="0" u="none" strike="noStrike" cap="none">
                <a:solidFill>
                  <a:schemeClr val="dk1"/>
                </a:solidFill>
                <a:latin typeface="Arial"/>
                <a:ea typeface="Arial"/>
                <a:cs typeface="Arial"/>
                <a:sym typeface="Arial"/>
              </a:rPr>
            </a:br>
            <a:r>
              <a:rPr lang="en-GB" sz="900" b="0" i="0" u="none" strike="noStrike" cap="none">
                <a:solidFill>
                  <a:schemeClr val="dk1"/>
                </a:solidFill>
                <a:latin typeface="Arial"/>
                <a:ea typeface="Arial"/>
                <a:cs typeface="Arial"/>
                <a:sym typeface="Arial"/>
              </a:rPr>
              <a:t>traceable data</a:t>
            </a:r>
            <a:endParaRPr sz="1400" b="0" i="0" u="none" strike="noStrike" cap="none">
              <a:solidFill>
                <a:srgbClr val="000000"/>
              </a:solidFill>
              <a:latin typeface="Arial"/>
              <a:ea typeface="Arial"/>
              <a:cs typeface="Arial"/>
              <a:sym typeface="Arial"/>
            </a:endParaRPr>
          </a:p>
        </p:txBody>
      </p:sp>
      <p:sp>
        <p:nvSpPr>
          <p:cNvPr id="623" name="Google Shape;623;p39"/>
          <p:cNvSpPr/>
          <p:nvPr/>
        </p:nvSpPr>
        <p:spPr>
          <a:xfrm>
            <a:off x="5062200" y="2651075"/>
            <a:ext cx="804600" cy="282900"/>
          </a:xfrm>
          <a:prstGeom prst="rightArrow">
            <a:avLst>
              <a:gd name="adj1" fmla="val 38066"/>
              <a:gd name="adj2" fmla="val 64263"/>
            </a:avLst>
          </a:prstGeom>
          <a:solidFill>
            <a:srgbClr val="0681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9"/>
          <p:cNvSpPr/>
          <p:nvPr/>
        </p:nvSpPr>
        <p:spPr>
          <a:xfrm rot="-5400000">
            <a:off x="4004125" y="3071225"/>
            <a:ext cx="2908500" cy="259800"/>
          </a:xfrm>
          <a:prstGeom prst="roundRect">
            <a:avLst>
              <a:gd name="adj" fmla="val 7944"/>
            </a:avLst>
          </a:prstGeom>
          <a:solidFill>
            <a:srgbClr val="0095FF"/>
          </a:solid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    GENERATIVE AI</a:t>
            </a:r>
            <a:endParaRPr sz="1000" b="1" i="0" u="none" strike="noStrike" cap="none">
              <a:solidFill>
                <a:schemeClr val="lt1"/>
              </a:solidFill>
              <a:latin typeface="Arial"/>
              <a:ea typeface="Arial"/>
              <a:cs typeface="Arial"/>
              <a:sym typeface="Arial"/>
            </a:endParaRPr>
          </a:p>
        </p:txBody>
      </p:sp>
      <p:sp>
        <p:nvSpPr>
          <p:cNvPr id="625" name="Google Shape;625;p39"/>
          <p:cNvSpPr/>
          <p:nvPr/>
        </p:nvSpPr>
        <p:spPr>
          <a:xfrm>
            <a:off x="5328450" y="2737775"/>
            <a:ext cx="259800" cy="109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9"/>
          <p:cNvSpPr txBox="1"/>
          <p:nvPr/>
        </p:nvSpPr>
        <p:spPr>
          <a:xfrm>
            <a:off x="305025" y="195275"/>
            <a:ext cx="8847300" cy="380700"/>
          </a:xfrm>
          <a:prstGeom prst="rect">
            <a:avLst/>
          </a:prstGeom>
          <a:noFill/>
          <a:ln>
            <a:noFill/>
          </a:ln>
        </p:spPr>
        <p:txBody>
          <a:bodyPr spcFirstLastPara="1" wrap="square" lIns="36000" tIns="36000" rIns="36000" bIns="360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GB" sz="2000" b="1" i="0" u="none" strike="noStrike" cap="none">
                <a:solidFill>
                  <a:schemeClr val="dk2"/>
                </a:solidFill>
                <a:latin typeface="Arial"/>
                <a:ea typeface="Arial"/>
                <a:cs typeface="Arial"/>
                <a:sym typeface="Arial"/>
              </a:rPr>
              <a:t>Synergizing with Generative AI</a:t>
            </a:r>
            <a:endParaRPr sz="2000" b="1" i="0" u="none" strike="noStrike" cap="none">
              <a:solidFill>
                <a:schemeClr val="dk2"/>
              </a:solidFill>
              <a:latin typeface="Arial"/>
              <a:ea typeface="Arial"/>
              <a:cs typeface="Arial"/>
              <a:sym typeface="Arial"/>
            </a:endParaRPr>
          </a:p>
        </p:txBody>
      </p:sp>
      <p:sp>
        <p:nvSpPr>
          <p:cNvPr id="627" name="Google Shape;627;p39"/>
          <p:cNvSpPr txBox="1">
            <a:spLocks noGrp="1"/>
          </p:cNvSpPr>
          <p:nvPr>
            <p:ph type="sldNum" idx="4294967295"/>
          </p:nvPr>
        </p:nvSpPr>
        <p:spPr>
          <a:xfrm>
            <a:off x="4749351" y="4734518"/>
            <a:ext cx="398100" cy="282900"/>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800"/>
              <a:buFont typeface="Avenir"/>
              <a:buNone/>
            </a:pPr>
            <a:fld id="{00000000-1234-1234-1234-123412341234}" type="slidenum">
              <a:rPr lang="en-GB">
                <a:solidFill>
                  <a:schemeClr val="dk1"/>
                </a:solidFill>
                <a:latin typeface="Arial"/>
                <a:ea typeface="Arial"/>
                <a:cs typeface="Arial"/>
                <a:sym typeface="Arial"/>
              </a:rPr>
              <a:t>31</a:t>
            </a:fld>
            <a:endParaRPr sz="800" b="0" i="0" u="none" strike="noStrike" cap="none">
              <a:solidFill>
                <a:schemeClr val="dk1"/>
              </a:solidFill>
              <a:latin typeface="Arial"/>
              <a:ea typeface="Arial"/>
              <a:cs typeface="Arial"/>
              <a:sym typeface="Arial"/>
            </a:endParaRPr>
          </a:p>
        </p:txBody>
      </p:sp>
      <p:cxnSp>
        <p:nvCxnSpPr>
          <p:cNvPr id="628" name="Google Shape;628;p39"/>
          <p:cNvCxnSpPr/>
          <p:nvPr/>
        </p:nvCxnSpPr>
        <p:spPr>
          <a:xfrm>
            <a:off x="305029" y="4651031"/>
            <a:ext cx="8534100" cy="0"/>
          </a:xfrm>
          <a:prstGeom prst="straightConnector1">
            <a:avLst/>
          </a:prstGeom>
          <a:noFill/>
          <a:ln w="12700" cap="flat" cmpd="sng">
            <a:solidFill>
              <a:srgbClr val="DDDDDD">
                <a:alpha val="39607"/>
              </a:srgbClr>
            </a:solidFill>
            <a:prstDash val="solid"/>
            <a:round/>
            <a:headEnd type="none" w="sm" len="sm"/>
            <a:tailEnd type="none" w="sm" len="sm"/>
          </a:ln>
        </p:spPr>
      </p:cxnSp>
      <p:sp>
        <p:nvSpPr>
          <p:cNvPr id="629" name="Google Shape;629;p39"/>
          <p:cNvSpPr/>
          <p:nvPr/>
        </p:nvSpPr>
        <p:spPr>
          <a:xfrm>
            <a:off x="2113575" y="2515025"/>
            <a:ext cx="989100" cy="554100"/>
          </a:xfrm>
          <a:prstGeom prst="roundRect">
            <a:avLst>
              <a:gd name="adj" fmla="val 6339"/>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Galactic AI™</a:t>
            </a:r>
            <a:endParaRPr sz="900" b="0" i="0" u="none" strike="noStrike" cap="none">
              <a:solidFill>
                <a:srgbClr val="000000"/>
              </a:solidFill>
              <a:latin typeface="Arial"/>
              <a:ea typeface="Arial"/>
              <a:cs typeface="Arial"/>
              <a:sym typeface="Arial"/>
            </a:endParaRPr>
          </a:p>
        </p:txBody>
      </p:sp>
      <p:cxnSp>
        <p:nvCxnSpPr>
          <p:cNvPr id="630" name="Google Shape;630;p39"/>
          <p:cNvCxnSpPr/>
          <p:nvPr/>
        </p:nvCxnSpPr>
        <p:spPr>
          <a:xfrm>
            <a:off x="1743050" y="1622483"/>
            <a:ext cx="0" cy="3028500"/>
          </a:xfrm>
          <a:prstGeom prst="straightConnector1">
            <a:avLst/>
          </a:prstGeom>
          <a:noFill/>
          <a:ln w="9525" cap="flat" cmpd="sng">
            <a:solidFill>
              <a:schemeClr val="accent2"/>
            </a:solidFill>
            <a:prstDash val="dash"/>
            <a:round/>
            <a:headEnd type="none" w="sm" len="sm"/>
            <a:tailEnd type="none" w="sm" len="sm"/>
          </a:ln>
        </p:spPr>
      </p:cxnSp>
      <p:cxnSp>
        <p:nvCxnSpPr>
          <p:cNvPr id="631" name="Google Shape;631;p39"/>
          <p:cNvCxnSpPr/>
          <p:nvPr/>
        </p:nvCxnSpPr>
        <p:spPr>
          <a:xfrm>
            <a:off x="3446700" y="1556924"/>
            <a:ext cx="0" cy="3099000"/>
          </a:xfrm>
          <a:prstGeom prst="straightConnector1">
            <a:avLst/>
          </a:prstGeom>
          <a:noFill/>
          <a:ln w="9525" cap="flat" cmpd="sng">
            <a:solidFill>
              <a:schemeClr val="accent2"/>
            </a:solidFill>
            <a:prstDash val="dash"/>
            <a:round/>
            <a:headEnd type="none" w="sm" len="sm"/>
            <a:tailEnd type="none" w="sm" len="sm"/>
          </a:ln>
        </p:spPr>
      </p:cxnSp>
      <p:cxnSp>
        <p:nvCxnSpPr>
          <p:cNvPr id="632" name="Google Shape;632;p39"/>
          <p:cNvCxnSpPr/>
          <p:nvPr/>
        </p:nvCxnSpPr>
        <p:spPr>
          <a:xfrm>
            <a:off x="5328475" y="1622483"/>
            <a:ext cx="0" cy="3028500"/>
          </a:xfrm>
          <a:prstGeom prst="straightConnector1">
            <a:avLst/>
          </a:prstGeom>
          <a:noFill/>
          <a:ln w="9525" cap="flat" cmpd="sng">
            <a:solidFill>
              <a:schemeClr val="accent2"/>
            </a:solidFill>
            <a:prstDash val="dash"/>
            <a:round/>
            <a:headEnd type="none" w="sm" len="sm"/>
            <a:tailEnd type="none" w="sm" len="sm"/>
          </a:ln>
        </p:spPr>
      </p:cxnSp>
      <p:cxnSp>
        <p:nvCxnSpPr>
          <p:cNvPr id="633" name="Google Shape;633;p39"/>
          <p:cNvCxnSpPr/>
          <p:nvPr/>
        </p:nvCxnSpPr>
        <p:spPr>
          <a:xfrm>
            <a:off x="7411775" y="1556924"/>
            <a:ext cx="0" cy="3106500"/>
          </a:xfrm>
          <a:prstGeom prst="straightConnector1">
            <a:avLst/>
          </a:prstGeom>
          <a:noFill/>
          <a:ln w="9525" cap="flat" cmpd="sng">
            <a:solidFill>
              <a:schemeClr val="accent2"/>
            </a:solidFill>
            <a:prstDash val="dash"/>
            <a:round/>
            <a:headEnd type="none" w="sm" len="sm"/>
            <a:tailEnd type="none" w="sm" len="sm"/>
          </a:ln>
        </p:spPr>
      </p:cxnSp>
      <p:sp>
        <p:nvSpPr>
          <p:cNvPr id="634" name="Google Shape;634;p39"/>
          <p:cNvSpPr/>
          <p:nvPr/>
        </p:nvSpPr>
        <p:spPr>
          <a:xfrm>
            <a:off x="490150" y="2390388"/>
            <a:ext cx="989100" cy="338700"/>
          </a:xfrm>
          <a:prstGeom prst="roundRect">
            <a:avLst>
              <a:gd name="adj" fmla="val 9020"/>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External Text</a:t>
            </a:r>
            <a:endParaRPr sz="900" b="0" i="0" u="none" strike="noStrike" cap="none">
              <a:solidFill>
                <a:srgbClr val="000000"/>
              </a:solidFill>
              <a:latin typeface="Arial"/>
              <a:ea typeface="Arial"/>
              <a:cs typeface="Arial"/>
              <a:sym typeface="Arial"/>
            </a:endParaRPr>
          </a:p>
        </p:txBody>
      </p:sp>
      <p:sp>
        <p:nvSpPr>
          <p:cNvPr id="635" name="Google Shape;635;p39"/>
          <p:cNvSpPr/>
          <p:nvPr/>
        </p:nvSpPr>
        <p:spPr>
          <a:xfrm>
            <a:off x="490150" y="2855163"/>
            <a:ext cx="989100" cy="338700"/>
          </a:xfrm>
          <a:prstGeom prst="roundRect">
            <a:avLst>
              <a:gd name="adj" fmla="val 9020"/>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In-house Text</a:t>
            </a:r>
            <a:endParaRPr sz="900" b="0" i="0" u="none" strike="noStrike" cap="none">
              <a:solidFill>
                <a:srgbClr val="000000"/>
              </a:solidFill>
              <a:latin typeface="Arial"/>
              <a:ea typeface="Arial"/>
              <a:cs typeface="Arial"/>
              <a:sym typeface="Arial"/>
            </a:endParaRPr>
          </a:p>
        </p:txBody>
      </p:sp>
      <p:sp>
        <p:nvSpPr>
          <p:cNvPr id="636" name="Google Shape;636;p39"/>
          <p:cNvSpPr/>
          <p:nvPr/>
        </p:nvSpPr>
        <p:spPr>
          <a:xfrm>
            <a:off x="3753200" y="2888550"/>
            <a:ext cx="1214100" cy="338700"/>
          </a:xfrm>
          <a:prstGeom prst="roundRect">
            <a:avLst>
              <a:gd name="adj" fmla="val 9632"/>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Galactic Data</a:t>
            </a:r>
            <a:endParaRPr sz="900" b="0" i="0" u="none" strike="noStrike" cap="none">
              <a:solidFill>
                <a:srgbClr val="000000"/>
              </a:solidFill>
              <a:latin typeface="Arial"/>
              <a:ea typeface="Arial"/>
              <a:cs typeface="Arial"/>
              <a:sym typeface="Arial"/>
            </a:endParaRPr>
          </a:p>
        </p:txBody>
      </p:sp>
      <p:sp>
        <p:nvSpPr>
          <p:cNvPr id="637" name="Google Shape;637;p39"/>
          <p:cNvSpPr/>
          <p:nvPr/>
        </p:nvSpPr>
        <p:spPr>
          <a:xfrm>
            <a:off x="5901825" y="3068838"/>
            <a:ext cx="1196400" cy="338700"/>
          </a:xfrm>
          <a:prstGeom prst="roundRect">
            <a:avLst>
              <a:gd name="adj" fmla="val 6665"/>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Galactic API</a:t>
            </a:r>
            <a:endParaRPr sz="900" b="0" i="0" u="none" strike="noStrike" cap="none">
              <a:solidFill>
                <a:srgbClr val="000000"/>
              </a:solidFill>
              <a:latin typeface="Arial"/>
              <a:ea typeface="Arial"/>
              <a:cs typeface="Arial"/>
              <a:sym typeface="Arial"/>
            </a:endParaRPr>
          </a:p>
        </p:txBody>
      </p:sp>
      <p:sp>
        <p:nvSpPr>
          <p:cNvPr id="638" name="Google Shape;638;p39"/>
          <p:cNvSpPr/>
          <p:nvPr/>
        </p:nvSpPr>
        <p:spPr>
          <a:xfrm>
            <a:off x="3753188" y="2376088"/>
            <a:ext cx="1196400" cy="444600"/>
          </a:xfrm>
          <a:prstGeom prst="roundRect">
            <a:avLst>
              <a:gd name="adj" fmla="val 5637"/>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Other Sources of Knowledge</a:t>
            </a:r>
            <a:endParaRPr sz="900" b="0" i="0" u="none" strike="noStrike" cap="none">
              <a:solidFill>
                <a:srgbClr val="000000"/>
              </a:solidFill>
              <a:latin typeface="Arial"/>
              <a:ea typeface="Arial"/>
              <a:cs typeface="Arial"/>
              <a:sym typeface="Arial"/>
            </a:endParaRPr>
          </a:p>
        </p:txBody>
      </p:sp>
      <p:sp>
        <p:nvSpPr>
          <p:cNvPr id="639" name="Google Shape;639;p39"/>
          <p:cNvSpPr/>
          <p:nvPr/>
        </p:nvSpPr>
        <p:spPr>
          <a:xfrm>
            <a:off x="5901825" y="2668100"/>
            <a:ext cx="1196400" cy="338700"/>
          </a:xfrm>
          <a:prstGeom prst="roundRect">
            <a:avLst>
              <a:gd name="adj" fmla="val 6665"/>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Galactic Web</a:t>
            </a:r>
            <a:endParaRPr sz="900" b="0" i="0" u="none" strike="noStrike" cap="none">
              <a:solidFill>
                <a:srgbClr val="000000"/>
              </a:solidFill>
              <a:latin typeface="Arial"/>
              <a:ea typeface="Arial"/>
              <a:cs typeface="Arial"/>
              <a:sym typeface="Arial"/>
            </a:endParaRPr>
          </a:p>
        </p:txBody>
      </p:sp>
      <p:sp>
        <p:nvSpPr>
          <p:cNvPr id="640" name="Google Shape;640;p39"/>
          <p:cNvSpPr/>
          <p:nvPr/>
        </p:nvSpPr>
        <p:spPr>
          <a:xfrm>
            <a:off x="5901825" y="2176700"/>
            <a:ext cx="1196400" cy="444600"/>
          </a:xfrm>
          <a:prstGeom prst="roundRect">
            <a:avLst>
              <a:gd name="adj" fmla="val 507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Internal Dashboards</a:t>
            </a:r>
            <a:endParaRPr sz="900" b="0" i="0" u="none" strike="noStrike" cap="none">
              <a:solidFill>
                <a:srgbClr val="000000"/>
              </a:solidFill>
              <a:latin typeface="Arial"/>
              <a:ea typeface="Arial"/>
              <a:cs typeface="Arial"/>
              <a:sym typeface="Arial"/>
            </a:endParaRPr>
          </a:p>
        </p:txBody>
      </p:sp>
      <p:sp>
        <p:nvSpPr>
          <p:cNvPr id="641" name="Google Shape;641;p39"/>
          <p:cNvSpPr/>
          <p:nvPr/>
        </p:nvSpPr>
        <p:spPr>
          <a:xfrm>
            <a:off x="7691725" y="2322825"/>
            <a:ext cx="1093800" cy="444600"/>
          </a:xfrm>
          <a:prstGeom prst="roundRect">
            <a:avLst>
              <a:gd name="adj" fmla="val 6720"/>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User Questions</a:t>
            </a:r>
            <a:endParaRPr sz="900" b="0" i="0" u="none" strike="noStrike" cap="none">
              <a:solidFill>
                <a:srgbClr val="000000"/>
              </a:solidFill>
              <a:latin typeface="Arial"/>
              <a:ea typeface="Arial"/>
              <a:cs typeface="Arial"/>
              <a:sym typeface="Arial"/>
            </a:endParaRPr>
          </a:p>
        </p:txBody>
      </p:sp>
      <p:sp>
        <p:nvSpPr>
          <p:cNvPr id="642" name="Google Shape;642;p39"/>
          <p:cNvSpPr/>
          <p:nvPr/>
        </p:nvSpPr>
        <p:spPr>
          <a:xfrm>
            <a:off x="7691725" y="2816825"/>
            <a:ext cx="1093800" cy="444600"/>
          </a:xfrm>
          <a:prstGeom prst="roundRect">
            <a:avLst>
              <a:gd name="adj" fmla="val 5291"/>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Alerts &amp; Insights</a:t>
            </a:r>
            <a:endParaRPr sz="900" b="0" i="0" u="none" strike="noStrike" cap="none">
              <a:solidFill>
                <a:srgbClr val="000000"/>
              </a:solidFill>
              <a:latin typeface="Arial"/>
              <a:ea typeface="Arial"/>
              <a:cs typeface="Arial"/>
              <a:sym typeface="Arial"/>
            </a:endParaRPr>
          </a:p>
        </p:txBody>
      </p:sp>
      <p:pic>
        <p:nvPicPr>
          <p:cNvPr id="643" name="Google Shape;643;p39"/>
          <p:cNvPicPr preferRelativeResize="0"/>
          <p:nvPr/>
        </p:nvPicPr>
        <p:blipFill rotWithShape="1">
          <a:blip r:embed="rId4">
            <a:alphaModFix/>
          </a:blip>
          <a:srcRect/>
          <a:stretch/>
        </p:blipFill>
        <p:spPr>
          <a:xfrm>
            <a:off x="2082125" y="2107700"/>
            <a:ext cx="1025475" cy="215119"/>
          </a:xfrm>
          <a:prstGeom prst="rect">
            <a:avLst/>
          </a:prstGeom>
          <a:noFill/>
          <a:ln>
            <a:noFill/>
          </a:ln>
        </p:spPr>
      </p:pic>
      <p:sp>
        <p:nvSpPr>
          <p:cNvPr id="644" name="Google Shape;644;p39"/>
          <p:cNvSpPr/>
          <p:nvPr/>
        </p:nvSpPr>
        <p:spPr>
          <a:xfrm>
            <a:off x="332200" y="710650"/>
            <a:ext cx="8420100" cy="624900"/>
          </a:xfrm>
          <a:prstGeom prst="roundRect">
            <a:avLst>
              <a:gd name="adj" fmla="val 7945"/>
            </a:avLst>
          </a:prstGeom>
          <a:solidFill>
            <a:schemeClr val="lt1"/>
          </a:solidFill>
          <a:ln w="9525" cap="flat" cmpd="sng">
            <a:solidFill>
              <a:schemeClr val="accent1"/>
            </a:solidFill>
            <a:prstDash val="solid"/>
            <a:round/>
            <a:headEnd type="none" w="sm" len="sm"/>
            <a:tailEnd type="none" w="sm" len="sm"/>
          </a:ln>
          <a:effectLst>
            <a:outerShdw blurRad="100013"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200" i="0" u="none" strike="noStrike" cap="none">
                <a:solidFill>
                  <a:schemeClr val="dk1"/>
                </a:solidFill>
              </a:rPr>
              <a:t>Galactic AI™ curates unstructured dat</a:t>
            </a:r>
            <a:r>
              <a:rPr lang="en-GB" sz="1200">
                <a:solidFill>
                  <a:schemeClr val="dk1"/>
                </a:solidFill>
              </a:rPr>
              <a:t>a using fine-tuned models</a:t>
            </a:r>
            <a:r>
              <a:rPr lang="en-GB" sz="1200" i="0" u="none" strike="noStrike" cap="none">
                <a:solidFill>
                  <a:schemeClr val="dk1"/>
                </a:solidFill>
              </a:rPr>
              <a:t> and then </a:t>
            </a:r>
            <a:r>
              <a:rPr lang="en-GB" sz="1200" b="1" i="0" u="none" strike="noStrike" cap="none">
                <a:solidFill>
                  <a:schemeClr val="dk1"/>
                </a:solidFill>
              </a:rPr>
              <a:t>acts as the knowledge-anchor for generative AI. </a:t>
            </a:r>
            <a:endParaRPr sz="1200" b="1" i="0" u="none" strike="noStrike" cap="none">
              <a:solidFill>
                <a:schemeClr val="dk1"/>
              </a:solidFill>
            </a:endParaRPr>
          </a:p>
        </p:txBody>
      </p:sp>
      <p:sp>
        <p:nvSpPr>
          <p:cNvPr id="645" name="Google Shape;645;p39"/>
          <p:cNvSpPr/>
          <p:nvPr/>
        </p:nvSpPr>
        <p:spPr>
          <a:xfrm>
            <a:off x="75" y="1500450"/>
            <a:ext cx="9144000" cy="338700"/>
          </a:xfrm>
          <a:prstGeom prst="roundRect">
            <a:avLst>
              <a:gd name="adj" fmla="val 0"/>
            </a:avLst>
          </a:prstGeom>
          <a:solidFill>
            <a:srgbClr val="216E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         Unstructured text</a:t>
            </a:r>
            <a:endParaRPr sz="1400" b="0" i="0" u="none" strike="noStrike" cap="none">
              <a:solidFill>
                <a:schemeClr val="lt1"/>
              </a:solidFill>
              <a:latin typeface="Arial"/>
              <a:ea typeface="Arial"/>
              <a:cs typeface="Arial"/>
              <a:sym typeface="Arial"/>
            </a:endParaRPr>
          </a:p>
        </p:txBody>
      </p:sp>
      <p:sp>
        <p:nvSpPr>
          <p:cNvPr id="646" name="Google Shape;646;p39"/>
          <p:cNvSpPr txBox="1"/>
          <p:nvPr/>
        </p:nvSpPr>
        <p:spPr>
          <a:xfrm>
            <a:off x="1933225" y="1514000"/>
            <a:ext cx="1456200" cy="28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NLP</a:t>
            </a:r>
            <a:endParaRPr sz="1000" b="1" i="0" u="none" strike="noStrike" cap="none">
              <a:solidFill>
                <a:schemeClr val="lt1"/>
              </a:solidFill>
              <a:latin typeface="Arial"/>
              <a:ea typeface="Arial"/>
              <a:cs typeface="Arial"/>
              <a:sym typeface="Arial"/>
            </a:endParaRPr>
          </a:p>
        </p:txBody>
      </p:sp>
      <p:sp>
        <p:nvSpPr>
          <p:cNvPr id="647" name="Google Shape;647;p39"/>
          <p:cNvSpPr txBox="1"/>
          <p:nvPr/>
        </p:nvSpPr>
        <p:spPr>
          <a:xfrm>
            <a:off x="3659425" y="1500450"/>
            <a:ext cx="1456200" cy="28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Structured Data</a:t>
            </a:r>
            <a:endParaRPr sz="1000" b="1" i="0" u="none" strike="noStrike" cap="none">
              <a:solidFill>
                <a:schemeClr val="lt1"/>
              </a:solidFill>
              <a:latin typeface="Arial"/>
              <a:ea typeface="Arial"/>
              <a:cs typeface="Arial"/>
              <a:sym typeface="Arial"/>
            </a:endParaRPr>
          </a:p>
        </p:txBody>
      </p:sp>
      <p:sp>
        <p:nvSpPr>
          <p:cNvPr id="648" name="Google Shape;648;p39"/>
          <p:cNvSpPr txBox="1"/>
          <p:nvPr/>
        </p:nvSpPr>
        <p:spPr>
          <a:xfrm>
            <a:off x="5710550" y="1500850"/>
            <a:ext cx="1456200" cy="3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AI &amp; Interfaces</a:t>
            </a:r>
            <a:endParaRPr sz="1000" b="1" i="0" u="none" strike="noStrike" cap="none">
              <a:solidFill>
                <a:schemeClr val="lt1"/>
              </a:solidFill>
              <a:latin typeface="Arial"/>
              <a:ea typeface="Arial"/>
              <a:cs typeface="Arial"/>
              <a:sym typeface="Arial"/>
            </a:endParaRPr>
          </a:p>
        </p:txBody>
      </p:sp>
      <p:sp>
        <p:nvSpPr>
          <p:cNvPr id="649" name="Google Shape;649;p39"/>
          <p:cNvSpPr txBox="1"/>
          <p:nvPr/>
        </p:nvSpPr>
        <p:spPr>
          <a:xfrm>
            <a:off x="7455275" y="1513988"/>
            <a:ext cx="1456200" cy="28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Decision Intelligence</a:t>
            </a:r>
            <a:endParaRPr sz="1000" b="1" i="0" u="none" strike="noStrike" cap="none">
              <a:solidFill>
                <a:schemeClr val="lt1"/>
              </a:solidFill>
              <a:latin typeface="Arial"/>
              <a:ea typeface="Arial"/>
              <a:cs typeface="Arial"/>
              <a:sym typeface="Arial"/>
            </a:endParaRPr>
          </a:p>
        </p:txBody>
      </p:sp>
      <p:sp>
        <p:nvSpPr>
          <p:cNvPr id="650" name="Google Shape;650;p39"/>
          <p:cNvSpPr/>
          <p:nvPr/>
        </p:nvSpPr>
        <p:spPr>
          <a:xfrm>
            <a:off x="7170413" y="2469450"/>
            <a:ext cx="470400" cy="303900"/>
          </a:xfrm>
          <a:prstGeom prst="uturnArrow">
            <a:avLst>
              <a:gd name="adj1" fmla="val 32864"/>
              <a:gd name="adj2" fmla="val 25000"/>
              <a:gd name="adj3" fmla="val 28365"/>
              <a:gd name="adj4" fmla="val 71144"/>
              <a:gd name="adj5" fmla="val 100000"/>
            </a:avLst>
          </a:prstGeom>
          <a:solidFill>
            <a:srgbClr val="0681F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9"/>
          <p:cNvSpPr/>
          <p:nvPr/>
        </p:nvSpPr>
        <p:spPr>
          <a:xfrm>
            <a:off x="3149875" y="2651075"/>
            <a:ext cx="564900" cy="282900"/>
          </a:xfrm>
          <a:prstGeom prst="rightArrow">
            <a:avLst>
              <a:gd name="adj1" fmla="val 38066"/>
              <a:gd name="adj2" fmla="val 64263"/>
            </a:avLst>
          </a:prstGeom>
          <a:solidFill>
            <a:srgbClr val="0681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9"/>
          <p:cNvSpPr/>
          <p:nvPr/>
        </p:nvSpPr>
        <p:spPr>
          <a:xfrm>
            <a:off x="1513963" y="2651075"/>
            <a:ext cx="564900" cy="282900"/>
          </a:xfrm>
          <a:prstGeom prst="rightArrow">
            <a:avLst>
              <a:gd name="adj1" fmla="val 38066"/>
              <a:gd name="adj2" fmla="val 64263"/>
            </a:avLst>
          </a:prstGeom>
          <a:solidFill>
            <a:srgbClr val="0681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9"/>
          <p:cNvSpPr/>
          <p:nvPr/>
        </p:nvSpPr>
        <p:spPr>
          <a:xfrm rot="10800000">
            <a:off x="7149138" y="2810775"/>
            <a:ext cx="470400" cy="303900"/>
          </a:xfrm>
          <a:prstGeom prst="uturnArrow">
            <a:avLst>
              <a:gd name="adj1" fmla="val 32864"/>
              <a:gd name="adj2" fmla="val 25000"/>
              <a:gd name="adj3" fmla="val 28365"/>
              <a:gd name="adj4" fmla="val 71144"/>
              <a:gd name="adj5" fmla="val 100000"/>
            </a:avLst>
          </a:prstGeom>
          <a:solidFill>
            <a:srgbClr val="0681F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9"/>
          <p:cNvSpPr/>
          <p:nvPr/>
        </p:nvSpPr>
        <p:spPr>
          <a:xfrm>
            <a:off x="5681000" y="3570400"/>
            <a:ext cx="1660200" cy="821100"/>
          </a:xfrm>
          <a:prstGeom prst="roundRect">
            <a:avLst>
              <a:gd name="adj" fmla="val 8977"/>
            </a:avLst>
          </a:prstGeom>
          <a:solidFill>
            <a:schemeClr val="lt1"/>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Arial"/>
                <a:ea typeface="Arial"/>
                <a:cs typeface="Arial"/>
                <a:sym typeface="Arial"/>
              </a:rPr>
              <a:t>Generative AI uses structured data within interfaces</a:t>
            </a:r>
            <a:endParaRPr sz="900" b="0" i="0" u="none" strike="noStrike" cap="none">
              <a:solidFill>
                <a:schemeClr val="dk1"/>
              </a:solidFill>
              <a:latin typeface="Arial"/>
              <a:ea typeface="Arial"/>
              <a:cs typeface="Arial"/>
              <a:sym typeface="Arial"/>
            </a:endParaRPr>
          </a:p>
        </p:txBody>
      </p:sp>
      <p:sp>
        <p:nvSpPr>
          <p:cNvPr id="655" name="Google Shape;655;p39"/>
          <p:cNvSpPr/>
          <p:nvPr/>
        </p:nvSpPr>
        <p:spPr>
          <a:xfrm>
            <a:off x="3524638" y="3570275"/>
            <a:ext cx="1725900" cy="821100"/>
          </a:xfrm>
          <a:prstGeom prst="roundRect">
            <a:avLst>
              <a:gd name="adj" fmla="val 8977"/>
            </a:avLst>
          </a:prstGeom>
          <a:solidFill>
            <a:schemeClr val="lt1"/>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Arial"/>
                <a:ea typeface="Arial"/>
                <a:cs typeface="Arial"/>
                <a:sym typeface="Arial"/>
              </a:rPr>
              <a:t>Structured data can be combined with other sources of knowledge to gain 100% coverage</a:t>
            </a:r>
            <a:endParaRPr sz="900" b="0" i="0" u="none" strike="noStrike" cap="none">
              <a:solidFill>
                <a:schemeClr val="dk1"/>
              </a:solidFill>
              <a:latin typeface="Arial"/>
              <a:ea typeface="Arial"/>
              <a:cs typeface="Arial"/>
              <a:sym typeface="Arial"/>
            </a:endParaRPr>
          </a:p>
        </p:txBody>
      </p:sp>
      <p:sp>
        <p:nvSpPr>
          <p:cNvPr id="656" name="Google Shape;656;p39"/>
          <p:cNvSpPr/>
          <p:nvPr/>
        </p:nvSpPr>
        <p:spPr>
          <a:xfrm>
            <a:off x="1816675" y="3570275"/>
            <a:ext cx="1557300" cy="821100"/>
          </a:xfrm>
          <a:prstGeom prst="roundRect">
            <a:avLst>
              <a:gd name="adj" fmla="val 8977"/>
            </a:avLst>
          </a:prstGeom>
          <a:solidFill>
            <a:schemeClr val="lt1"/>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Arial"/>
                <a:ea typeface="Arial"/>
                <a:cs typeface="Arial"/>
                <a:sym typeface="Arial"/>
              </a:rPr>
              <a:t>Galactic AI™ is a state-of-the-art NLP platform. </a:t>
            </a:r>
            <a:r>
              <a:rPr lang="en-GB" sz="900" b="1" i="0" u="none" strike="noStrike" cap="none">
                <a:solidFill>
                  <a:schemeClr val="dk1"/>
                </a:solidFill>
                <a:latin typeface="Arial"/>
                <a:ea typeface="Arial"/>
                <a:cs typeface="Arial"/>
                <a:sym typeface="Arial"/>
              </a:rPr>
              <a:t>Fine-tuned LLMs</a:t>
            </a:r>
            <a:r>
              <a:rPr lang="en-GB" sz="900" b="0" i="0" u="none" strike="noStrike" cap="none">
                <a:solidFill>
                  <a:schemeClr val="dk1"/>
                </a:solidFill>
                <a:latin typeface="Arial"/>
                <a:ea typeface="Arial"/>
                <a:cs typeface="Arial"/>
                <a:sym typeface="Arial"/>
              </a:rPr>
              <a:t> are integrated solely for data-curation</a:t>
            </a:r>
            <a:endParaRPr sz="900" b="0" i="0" u="none" strike="noStrike" cap="none">
              <a:solidFill>
                <a:schemeClr val="dk1"/>
              </a:solidFill>
              <a:latin typeface="Arial"/>
              <a:ea typeface="Arial"/>
              <a:cs typeface="Arial"/>
              <a:sym typeface="Arial"/>
            </a:endParaRPr>
          </a:p>
        </p:txBody>
      </p:sp>
      <p:sp>
        <p:nvSpPr>
          <p:cNvPr id="657" name="Google Shape;657;p39"/>
          <p:cNvSpPr/>
          <p:nvPr/>
        </p:nvSpPr>
        <p:spPr>
          <a:xfrm>
            <a:off x="112125" y="3570275"/>
            <a:ext cx="1557300" cy="821100"/>
          </a:xfrm>
          <a:prstGeom prst="roundRect">
            <a:avLst>
              <a:gd name="adj" fmla="val 8977"/>
            </a:avLst>
          </a:prstGeom>
          <a:solidFill>
            <a:schemeClr val="lt1"/>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Arial"/>
                <a:ea typeface="Arial"/>
                <a:cs typeface="Arial"/>
                <a:sym typeface="Arial"/>
              </a:rPr>
              <a:t>80% of healthcare data </a:t>
            </a:r>
            <a:r>
              <a:rPr lang="en-GB" sz="900" b="1" i="0" u="none" strike="noStrike" cap="none">
                <a:solidFill>
                  <a:schemeClr val="dk1"/>
                </a:solidFill>
                <a:latin typeface="Arial"/>
                <a:ea typeface="Arial"/>
                <a:cs typeface="Arial"/>
                <a:sym typeface="Arial"/>
              </a:rPr>
              <a:t>inaccessible </a:t>
            </a:r>
            <a:r>
              <a:rPr lang="en-GB" sz="900" b="0" i="0" u="none" strike="noStrike" cap="none">
                <a:solidFill>
                  <a:schemeClr val="dk1"/>
                </a:solidFill>
                <a:latin typeface="Arial"/>
                <a:ea typeface="Arial"/>
                <a:cs typeface="Arial"/>
                <a:sym typeface="Arial"/>
              </a:rPr>
              <a:t>for analysis</a:t>
            </a:r>
            <a:endParaRPr sz="900" b="0" i="0" u="none" strike="noStrike" cap="none">
              <a:solidFill>
                <a:schemeClr val="dk1"/>
              </a:solidFill>
              <a:latin typeface="Arial"/>
              <a:ea typeface="Arial"/>
              <a:cs typeface="Arial"/>
              <a:sym typeface="Arial"/>
            </a:endParaRPr>
          </a:p>
        </p:txBody>
      </p:sp>
      <p:pic>
        <p:nvPicPr>
          <p:cNvPr id="658" name="Google Shape;658;p39" descr="Google Shape;510;p123"/>
          <p:cNvPicPr preferRelativeResize="0"/>
          <p:nvPr/>
        </p:nvPicPr>
        <p:blipFill rotWithShape="1">
          <a:blip r:embed="rId5">
            <a:alphaModFix/>
          </a:blip>
          <a:srcRect/>
          <a:stretch/>
        </p:blipFill>
        <p:spPr>
          <a:xfrm>
            <a:off x="175524" y="4790167"/>
            <a:ext cx="837415" cy="1716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8"/>
          <p:cNvSpPr/>
          <p:nvPr/>
        </p:nvSpPr>
        <p:spPr>
          <a:xfrm>
            <a:off x="4455625" y="2506195"/>
            <a:ext cx="1814700" cy="1753025"/>
          </a:xfrm>
          <a:prstGeom prst="flowChartManualInput">
            <a:avLst/>
          </a:prstGeom>
          <a:gradFill>
            <a:gsLst>
              <a:gs pos="0">
                <a:srgbClr val="1738DE"/>
              </a:gs>
              <a:gs pos="39000">
                <a:srgbClr val="8B9CEF"/>
              </a:gs>
              <a:gs pos="62000">
                <a:srgbClr val="C5CEF7"/>
              </a:gs>
              <a:gs pos="74000">
                <a:srgbClr val="E2E7FB"/>
              </a:gs>
              <a:gs pos="100000">
                <a:srgbClr val="FFFFFF">
                  <a:alpha val="0"/>
                </a:srgbClr>
              </a:gs>
            </a:gsLst>
            <a:lin ang="1619866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8"/>
          <p:cNvSpPr/>
          <p:nvPr/>
        </p:nvSpPr>
        <p:spPr>
          <a:xfrm>
            <a:off x="2092850" y="3239720"/>
            <a:ext cx="2199600" cy="1019500"/>
          </a:xfrm>
          <a:prstGeom prst="flowChartManualInput">
            <a:avLst/>
          </a:prstGeom>
          <a:gradFill>
            <a:gsLst>
              <a:gs pos="0">
                <a:srgbClr val="1738DE"/>
              </a:gs>
              <a:gs pos="39000">
                <a:srgbClr val="8B9CEF"/>
              </a:gs>
              <a:gs pos="62000">
                <a:srgbClr val="C5CEF7"/>
              </a:gs>
              <a:gs pos="74000">
                <a:srgbClr val="E2E7FB"/>
              </a:gs>
              <a:gs pos="100000">
                <a:srgbClr val="FFFFFF">
                  <a:alpha val="0"/>
                </a:srgbClr>
              </a:gs>
            </a:gsLst>
            <a:lin ang="1619866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8"/>
          <p:cNvSpPr/>
          <p:nvPr/>
        </p:nvSpPr>
        <p:spPr>
          <a:xfrm>
            <a:off x="328225" y="3852420"/>
            <a:ext cx="1623600" cy="406800"/>
          </a:xfrm>
          <a:prstGeom prst="flowChartManualInput">
            <a:avLst/>
          </a:prstGeom>
          <a:gradFill>
            <a:gsLst>
              <a:gs pos="0">
                <a:srgbClr val="1738DE"/>
              </a:gs>
              <a:gs pos="39000">
                <a:srgbClr val="8B9CEF"/>
              </a:gs>
              <a:gs pos="62000">
                <a:srgbClr val="C5CEF7"/>
              </a:gs>
              <a:gs pos="74000">
                <a:srgbClr val="E2E7FB"/>
              </a:gs>
              <a:gs pos="100000">
                <a:srgbClr val="FFFFFF">
                  <a:alpha val="0"/>
                </a:srgbClr>
              </a:gs>
            </a:gsLst>
            <a:lin ang="1619866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8"/>
          <p:cNvSpPr/>
          <p:nvPr/>
        </p:nvSpPr>
        <p:spPr>
          <a:xfrm>
            <a:off x="6930925" y="1697645"/>
            <a:ext cx="1814700" cy="2551200"/>
          </a:xfrm>
          <a:prstGeom prst="rect">
            <a:avLst/>
          </a:prstGeom>
          <a:gradFill>
            <a:gsLst>
              <a:gs pos="0">
                <a:srgbClr val="1738DE"/>
              </a:gs>
              <a:gs pos="77000">
                <a:srgbClr val="8B9CEF"/>
              </a:gs>
              <a:gs pos="100000">
                <a:srgbClr val="FFFFFF">
                  <a:alpha val="0"/>
                </a:srgbClr>
              </a:gs>
            </a:gsLst>
            <a:lin ang="1619866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8"/>
          <p:cNvSpPr/>
          <p:nvPr/>
        </p:nvSpPr>
        <p:spPr>
          <a:xfrm>
            <a:off x="6930900" y="1692470"/>
            <a:ext cx="1814700" cy="2551200"/>
          </a:xfrm>
          <a:prstGeom prst="roundRect">
            <a:avLst>
              <a:gd name="adj" fmla="val 0"/>
            </a:avLst>
          </a:prstGeom>
          <a:solidFill>
            <a:srgbClr val="FFFFFF">
              <a:alpha val="79215"/>
            </a:srgbClr>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8"/>
          <p:cNvSpPr/>
          <p:nvPr/>
        </p:nvSpPr>
        <p:spPr>
          <a:xfrm>
            <a:off x="6930925" y="1697570"/>
            <a:ext cx="1814700" cy="349800"/>
          </a:xfrm>
          <a:prstGeom prst="round2SameRect">
            <a:avLst>
              <a:gd name="adj1" fmla="val 0"/>
              <a:gd name="adj2" fmla="val 0"/>
            </a:avLst>
          </a:prstGeom>
          <a:solidFill>
            <a:srgbClr val="216EE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8"/>
          <p:cNvSpPr/>
          <p:nvPr/>
        </p:nvSpPr>
        <p:spPr>
          <a:xfrm>
            <a:off x="4462825" y="1692470"/>
            <a:ext cx="1814700" cy="2570100"/>
          </a:xfrm>
          <a:prstGeom prst="roundRect">
            <a:avLst>
              <a:gd name="adj" fmla="val 0"/>
            </a:avLst>
          </a:prstGeom>
          <a:solidFill>
            <a:srgbClr val="FFFFFF">
              <a:alpha val="79215"/>
            </a:srgbClr>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8"/>
          <p:cNvSpPr/>
          <p:nvPr/>
        </p:nvSpPr>
        <p:spPr>
          <a:xfrm>
            <a:off x="4457550" y="1697570"/>
            <a:ext cx="1814700" cy="349800"/>
          </a:xfrm>
          <a:prstGeom prst="round2SameRect">
            <a:avLst>
              <a:gd name="adj1" fmla="val 0"/>
              <a:gd name="adj2" fmla="val 0"/>
            </a:avLst>
          </a:prstGeom>
          <a:solidFill>
            <a:srgbClr val="216EE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8"/>
          <p:cNvSpPr/>
          <p:nvPr/>
        </p:nvSpPr>
        <p:spPr>
          <a:xfrm>
            <a:off x="2099475" y="1692470"/>
            <a:ext cx="2199600" cy="2565000"/>
          </a:xfrm>
          <a:prstGeom prst="roundRect">
            <a:avLst>
              <a:gd name="adj" fmla="val 0"/>
            </a:avLst>
          </a:prstGeom>
          <a:solidFill>
            <a:srgbClr val="FFFFFF">
              <a:alpha val="79215"/>
            </a:srgbClr>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8"/>
          <p:cNvSpPr/>
          <p:nvPr/>
        </p:nvSpPr>
        <p:spPr>
          <a:xfrm>
            <a:off x="2105550" y="1697570"/>
            <a:ext cx="2199600" cy="349800"/>
          </a:xfrm>
          <a:prstGeom prst="round2SameRect">
            <a:avLst>
              <a:gd name="adj1" fmla="val 0"/>
              <a:gd name="adj2" fmla="val 0"/>
            </a:avLst>
          </a:prstGeom>
          <a:solidFill>
            <a:srgbClr val="216EE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8"/>
          <p:cNvSpPr/>
          <p:nvPr/>
        </p:nvSpPr>
        <p:spPr>
          <a:xfrm>
            <a:off x="328125" y="1692470"/>
            <a:ext cx="1623600" cy="2570100"/>
          </a:xfrm>
          <a:prstGeom prst="roundRect">
            <a:avLst>
              <a:gd name="adj" fmla="val 0"/>
            </a:avLst>
          </a:prstGeom>
          <a:solidFill>
            <a:srgbClr val="FFFFFF">
              <a:alpha val="79215"/>
            </a:srgbClr>
          </a:solidFill>
          <a:ln w="9525" cap="flat" cmpd="sng">
            <a:solidFill>
              <a:schemeClr val="accent1"/>
            </a:solidFill>
            <a:prstDash val="solid"/>
            <a:round/>
            <a:headEnd type="none" w="sm" len="sm"/>
            <a:tailEnd type="none" w="sm" len="sm"/>
          </a:ln>
          <a:effectLst>
            <a:outerShdw blurRad="300038" dist="38100" dir="4620000" algn="bl" rotWithShape="0">
              <a:srgbClr val="000000">
                <a:alpha val="5882"/>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8"/>
          <p:cNvSpPr/>
          <p:nvPr/>
        </p:nvSpPr>
        <p:spPr>
          <a:xfrm>
            <a:off x="332325" y="1697570"/>
            <a:ext cx="1623600" cy="349800"/>
          </a:xfrm>
          <a:prstGeom prst="round2SameRect">
            <a:avLst>
              <a:gd name="adj1" fmla="val 0"/>
              <a:gd name="adj2" fmla="val 0"/>
            </a:avLst>
          </a:prstGeom>
          <a:solidFill>
            <a:srgbClr val="216EE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8"/>
          <p:cNvSpPr txBox="1">
            <a:spLocks noGrp="1"/>
          </p:cNvSpPr>
          <p:nvPr>
            <p:ph type="title"/>
          </p:nvPr>
        </p:nvSpPr>
        <p:spPr>
          <a:xfrm>
            <a:off x="298840" y="332452"/>
            <a:ext cx="8520600" cy="572700"/>
          </a:xfrm>
          <a:prstGeom prst="rect">
            <a:avLst/>
          </a:prstGeom>
          <a:no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None/>
            </a:pPr>
            <a:r>
              <a:rPr lang="en-GB" sz="1800" b="0" i="0" u="none" strike="noStrike" cap="none">
                <a:solidFill>
                  <a:schemeClr val="dk1"/>
                </a:solidFill>
                <a:latin typeface="Arial"/>
                <a:ea typeface="Arial"/>
                <a:cs typeface="Arial"/>
                <a:sym typeface="Arial"/>
              </a:rPr>
              <a:t>Biorelate have built a platform, </a:t>
            </a:r>
            <a:r>
              <a:rPr lang="en-GB" sz="1800" b="1" i="0" u="none" strike="noStrike" cap="none">
                <a:solidFill>
                  <a:schemeClr val="dk1"/>
                </a:solidFill>
                <a:latin typeface="Arial"/>
                <a:ea typeface="Arial"/>
                <a:cs typeface="Arial"/>
                <a:sym typeface="Arial"/>
              </a:rPr>
              <a:t>Galactic AI™</a:t>
            </a:r>
            <a:r>
              <a:rPr lang="en-GB" sz="1800" b="0" i="0" u="none" strike="noStrike" cap="none">
                <a:solidFill>
                  <a:schemeClr val="dk1"/>
                </a:solidFill>
                <a:latin typeface="Arial"/>
                <a:ea typeface="Arial"/>
                <a:cs typeface="Arial"/>
                <a:sym typeface="Arial"/>
              </a:rPr>
              <a:t>, to capture </a:t>
            </a:r>
            <a:r>
              <a:rPr lang="en-GB" sz="1800" b="1" i="0" u="none" strike="noStrike" cap="none">
                <a:solidFill>
                  <a:schemeClr val="dk1"/>
                </a:solidFill>
                <a:latin typeface="Arial"/>
                <a:ea typeface="Arial"/>
                <a:cs typeface="Arial"/>
                <a:sym typeface="Arial"/>
              </a:rPr>
              <a:t>highly valuable data from text </a:t>
            </a:r>
            <a:r>
              <a:rPr lang="en-GB" sz="1800" b="0" i="0" u="none" strike="noStrike" cap="none">
                <a:solidFill>
                  <a:schemeClr val="dk1"/>
                </a:solidFill>
                <a:latin typeface="Arial"/>
                <a:ea typeface="Arial"/>
                <a:cs typeface="Arial"/>
                <a:sym typeface="Arial"/>
              </a:rPr>
              <a:t>that </a:t>
            </a:r>
            <a:r>
              <a:rPr lang="en-GB" sz="1800" b="1" i="0" u="none" strike="noStrike" cap="none">
                <a:solidFill>
                  <a:schemeClr val="dk1"/>
                </a:solidFill>
                <a:latin typeface="Arial"/>
                <a:ea typeface="Arial"/>
                <a:cs typeface="Arial"/>
                <a:sym typeface="Arial"/>
              </a:rPr>
              <a:t>search engines can’t find</a:t>
            </a:r>
            <a:endParaRPr sz="1800" b="0" i="0" u="none" strike="noStrike" cap="none">
              <a:solidFill>
                <a:schemeClr val="dk1"/>
              </a:solidFill>
              <a:latin typeface="Arial"/>
              <a:ea typeface="Arial"/>
              <a:cs typeface="Arial"/>
              <a:sym typeface="Arial"/>
            </a:endParaRPr>
          </a:p>
        </p:txBody>
      </p:sp>
      <p:sp>
        <p:nvSpPr>
          <p:cNvPr id="568" name="Google Shape;568;p38"/>
          <p:cNvSpPr txBox="1"/>
          <p:nvPr/>
        </p:nvSpPr>
        <p:spPr>
          <a:xfrm>
            <a:off x="336925" y="1190320"/>
            <a:ext cx="8365800" cy="36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0432FF"/>
                </a:solidFill>
                <a:latin typeface="Arial"/>
                <a:ea typeface="Arial"/>
                <a:cs typeface="Arial"/>
                <a:sym typeface="Arial"/>
              </a:rPr>
              <a:t>How Galactic AI™ works to augment and empower drug discovery</a:t>
            </a:r>
            <a:endParaRPr sz="1500" b="1" i="0" u="none" strike="noStrike" cap="none">
              <a:solidFill>
                <a:srgbClr val="0432FF"/>
              </a:solidFill>
              <a:latin typeface="Arial"/>
              <a:ea typeface="Arial"/>
              <a:cs typeface="Arial"/>
              <a:sym typeface="Arial"/>
            </a:endParaRPr>
          </a:p>
        </p:txBody>
      </p:sp>
      <p:sp>
        <p:nvSpPr>
          <p:cNvPr id="569" name="Google Shape;569;p38"/>
          <p:cNvSpPr txBox="1"/>
          <p:nvPr/>
        </p:nvSpPr>
        <p:spPr>
          <a:xfrm>
            <a:off x="710825" y="2195095"/>
            <a:ext cx="1181400" cy="311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Sources inc. journals, </a:t>
            </a:r>
            <a:endParaRPr sz="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patents, clinical trials</a:t>
            </a:r>
            <a:endParaRPr sz="800" b="0" i="0" u="none" strike="noStrike" cap="none">
              <a:solidFill>
                <a:srgbClr val="000000"/>
              </a:solidFill>
              <a:latin typeface="Arial"/>
              <a:ea typeface="Arial"/>
              <a:cs typeface="Arial"/>
              <a:sym typeface="Arial"/>
            </a:endParaRPr>
          </a:p>
        </p:txBody>
      </p:sp>
      <p:sp>
        <p:nvSpPr>
          <p:cNvPr id="570" name="Google Shape;570;p38"/>
          <p:cNvSpPr txBox="1"/>
          <p:nvPr/>
        </p:nvSpPr>
        <p:spPr>
          <a:xfrm>
            <a:off x="687700" y="2831058"/>
            <a:ext cx="1112100" cy="178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Updated daily</a:t>
            </a:r>
            <a:endParaRPr sz="800" b="0" i="0" u="none" strike="noStrike" cap="none">
              <a:solidFill>
                <a:srgbClr val="000000"/>
              </a:solidFill>
              <a:latin typeface="Arial"/>
              <a:ea typeface="Arial"/>
              <a:cs typeface="Arial"/>
              <a:sym typeface="Arial"/>
            </a:endParaRPr>
          </a:p>
        </p:txBody>
      </p:sp>
      <p:sp>
        <p:nvSpPr>
          <p:cNvPr id="571" name="Google Shape;571;p38"/>
          <p:cNvSpPr txBox="1"/>
          <p:nvPr/>
        </p:nvSpPr>
        <p:spPr>
          <a:xfrm>
            <a:off x="710825" y="3353920"/>
            <a:ext cx="1181400" cy="298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Can process in-house content</a:t>
            </a:r>
            <a:endParaRPr sz="800" b="0" i="0" u="none" strike="noStrike" cap="none">
              <a:solidFill>
                <a:srgbClr val="000000"/>
              </a:solidFill>
              <a:latin typeface="Arial"/>
              <a:ea typeface="Arial"/>
              <a:cs typeface="Arial"/>
              <a:sym typeface="Arial"/>
            </a:endParaRPr>
          </a:p>
        </p:txBody>
      </p:sp>
      <p:sp>
        <p:nvSpPr>
          <p:cNvPr id="572" name="Google Shape;572;p38"/>
          <p:cNvSpPr txBox="1"/>
          <p:nvPr/>
        </p:nvSpPr>
        <p:spPr>
          <a:xfrm>
            <a:off x="2495950" y="2194320"/>
            <a:ext cx="1814700" cy="299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Fully cloud-integrated.</a:t>
            </a:r>
            <a:br>
              <a:rPr lang="en-GB" sz="800" b="0" i="0" u="none" strike="noStrike" cap="none">
                <a:solidFill>
                  <a:srgbClr val="000000"/>
                </a:solidFill>
                <a:latin typeface="Arial"/>
                <a:ea typeface="Arial"/>
                <a:cs typeface="Arial"/>
                <a:sym typeface="Arial"/>
              </a:rPr>
            </a:br>
            <a:r>
              <a:rPr lang="en-GB" sz="1100" b="1" i="0" u="none" strike="noStrike" cap="none">
                <a:solidFill>
                  <a:srgbClr val="307BF3"/>
                </a:solidFill>
                <a:latin typeface="Arial"/>
                <a:ea typeface="Arial"/>
                <a:cs typeface="Arial"/>
                <a:sym typeface="Arial"/>
              </a:rPr>
              <a:t>6-hour</a:t>
            </a:r>
            <a:r>
              <a:rPr lang="en-GB" sz="800" b="1" i="0" u="none" strike="noStrike" cap="none">
                <a:solidFill>
                  <a:srgbClr val="000000"/>
                </a:solidFill>
                <a:latin typeface="Arial"/>
                <a:ea typeface="Arial"/>
                <a:cs typeface="Arial"/>
                <a:sym typeface="Arial"/>
              </a:rPr>
              <a:t> </a:t>
            </a:r>
            <a:r>
              <a:rPr lang="en-GB" sz="800" b="0" i="0" u="none" strike="noStrike" cap="none">
                <a:solidFill>
                  <a:srgbClr val="000000"/>
                </a:solidFill>
                <a:latin typeface="Arial"/>
                <a:ea typeface="Arial"/>
                <a:cs typeface="Arial"/>
                <a:sym typeface="Arial"/>
              </a:rPr>
              <a:t>run-time</a:t>
            </a:r>
            <a:endParaRPr sz="800" b="0" i="0" u="none" strike="noStrike" cap="none">
              <a:solidFill>
                <a:srgbClr val="000000"/>
              </a:solidFill>
              <a:latin typeface="Arial"/>
              <a:ea typeface="Arial"/>
              <a:cs typeface="Arial"/>
              <a:sym typeface="Arial"/>
            </a:endParaRPr>
          </a:p>
        </p:txBody>
      </p:sp>
      <p:sp>
        <p:nvSpPr>
          <p:cNvPr id="573" name="Google Shape;573;p38"/>
          <p:cNvSpPr txBox="1"/>
          <p:nvPr/>
        </p:nvSpPr>
        <p:spPr>
          <a:xfrm>
            <a:off x="2495950" y="2695058"/>
            <a:ext cx="1814700" cy="4068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Specialized deep learning named entity recognition software, </a:t>
            </a:r>
            <a:br>
              <a:rPr lang="en-GB" sz="800" b="0" i="0" u="none" strike="noStrike" cap="none">
                <a:solidFill>
                  <a:srgbClr val="000000"/>
                </a:solidFill>
                <a:latin typeface="Arial"/>
                <a:ea typeface="Arial"/>
                <a:cs typeface="Arial"/>
                <a:sym typeface="Arial"/>
              </a:rPr>
            </a:br>
            <a:r>
              <a:rPr lang="en-GB" sz="800" b="0" i="0" u="none" strike="noStrike" cap="none">
                <a:solidFill>
                  <a:srgbClr val="000000"/>
                </a:solidFill>
                <a:latin typeface="Arial"/>
                <a:ea typeface="Arial"/>
                <a:cs typeface="Arial"/>
                <a:sym typeface="Arial"/>
              </a:rPr>
              <a:t>using </a:t>
            </a:r>
            <a:r>
              <a:rPr lang="en-GB" sz="1100" b="1" i="0" u="none" strike="noStrike" cap="none">
                <a:solidFill>
                  <a:srgbClr val="0883FA"/>
                </a:solidFill>
                <a:latin typeface="Arial"/>
                <a:ea typeface="Arial"/>
                <a:cs typeface="Arial"/>
                <a:sym typeface="Arial"/>
              </a:rPr>
              <a:t>40+</a:t>
            </a:r>
            <a:r>
              <a:rPr lang="en-GB" sz="800" b="0" i="0" u="none" strike="noStrike" cap="none">
                <a:solidFill>
                  <a:srgbClr val="000000"/>
                </a:solidFill>
                <a:latin typeface="Arial"/>
                <a:ea typeface="Arial"/>
                <a:cs typeface="Arial"/>
                <a:sym typeface="Arial"/>
              </a:rPr>
              <a:t> ontologies</a:t>
            </a:r>
            <a:endParaRPr sz="800" b="0" i="0" u="none" strike="noStrike" cap="none">
              <a:solidFill>
                <a:srgbClr val="000000"/>
              </a:solidFill>
              <a:latin typeface="Arial"/>
              <a:ea typeface="Arial"/>
              <a:cs typeface="Arial"/>
              <a:sym typeface="Arial"/>
            </a:endParaRPr>
          </a:p>
        </p:txBody>
      </p:sp>
      <p:sp>
        <p:nvSpPr>
          <p:cNvPr id="574" name="Google Shape;574;p38"/>
          <p:cNvSpPr txBox="1"/>
          <p:nvPr/>
        </p:nvSpPr>
        <p:spPr>
          <a:xfrm>
            <a:off x="2488675" y="3323320"/>
            <a:ext cx="1814700" cy="311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Highly accurate relationship extraction, up to </a:t>
            </a:r>
            <a:r>
              <a:rPr lang="en-GB" sz="1100" b="1" i="0" u="none" strike="noStrike" cap="none">
                <a:solidFill>
                  <a:srgbClr val="0681F6"/>
                </a:solidFill>
                <a:latin typeface="Arial"/>
                <a:ea typeface="Arial"/>
                <a:cs typeface="Arial"/>
                <a:sym typeface="Arial"/>
              </a:rPr>
              <a:t>95%</a:t>
            </a:r>
            <a:r>
              <a:rPr lang="en-GB" sz="800" b="0" i="0" u="none" strike="noStrike" cap="none">
                <a:solidFill>
                  <a:srgbClr val="000000"/>
                </a:solidFill>
                <a:latin typeface="Arial"/>
                <a:ea typeface="Arial"/>
                <a:cs typeface="Arial"/>
                <a:sym typeface="Arial"/>
              </a:rPr>
              <a:t> precision</a:t>
            </a:r>
            <a:endParaRPr sz="800" b="0" i="0" u="none" strike="noStrike" cap="none">
              <a:solidFill>
                <a:srgbClr val="000000"/>
              </a:solidFill>
              <a:latin typeface="Arial"/>
              <a:ea typeface="Arial"/>
              <a:cs typeface="Arial"/>
              <a:sym typeface="Arial"/>
            </a:endParaRPr>
          </a:p>
        </p:txBody>
      </p:sp>
      <p:sp>
        <p:nvSpPr>
          <p:cNvPr id="575" name="Google Shape;575;p38"/>
          <p:cNvSpPr txBox="1"/>
          <p:nvPr/>
        </p:nvSpPr>
        <p:spPr>
          <a:xfrm>
            <a:off x="4907488" y="2196895"/>
            <a:ext cx="1181400" cy="309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1100" b="1" i="0" u="none" strike="noStrike" cap="none">
                <a:solidFill>
                  <a:srgbClr val="0681F6"/>
                </a:solidFill>
                <a:latin typeface="Arial"/>
                <a:ea typeface="Arial"/>
                <a:cs typeface="Arial"/>
                <a:sym typeface="Arial"/>
              </a:rPr>
              <a:t>6B</a:t>
            </a:r>
            <a:br>
              <a:rPr lang="en-GB" sz="800" b="0" i="0" u="none" strike="noStrike" cap="none">
                <a:solidFill>
                  <a:srgbClr val="000000"/>
                </a:solidFill>
                <a:latin typeface="Arial"/>
                <a:ea typeface="Arial"/>
                <a:cs typeface="Arial"/>
                <a:sym typeface="Arial"/>
              </a:rPr>
            </a:br>
            <a:r>
              <a:rPr lang="en-GB" sz="800" b="0" i="0" u="none" strike="noStrike" cap="none">
                <a:solidFill>
                  <a:srgbClr val="000000"/>
                </a:solidFill>
                <a:latin typeface="Arial"/>
                <a:ea typeface="Arial"/>
                <a:cs typeface="Arial"/>
                <a:sym typeface="Arial"/>
              </a:rPr>
              <a:t>concept annotations</a:t>
            </a:r>
            <a:endParaRPr sz="800" b="0" i="0" u="none" strike="noStrike" cap="none">
              <a:solidFill>
                <a:srgbClr val="000000"/>
              </a:solidFill>
              <a:latin typeface="Arial"/>
              <a:ea typeface="Arial"/>
              <a:cs typeface="Arial"/>
              <a:sym typeface="Arial"/>
            </a:endParaRPr>
          </a:p>
        </p:txBody>
      </p:sp>
      <p:sp>
        <p:nvSpPr>
          <p:cNvPr id="576" name="Google Shape;576;p38"/>
          <p:cNvSpPr txBox="1"/>
          <p:nvPr/>
        </p:nvSpPr>
        <p:spPr>
          <a:xfrm>
            <a:off x="4907488" y="2745670"/>
            <a:ext cx="1181400" cy="366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1100" b="1">
                <a:solidFill>
                  <a:srgbClr val="0681F6"/>
                </a:solidFill>
              </a:rPr>
              <a:t>59</a:t>
            </a:r>
            <a:r>
              <a:rPr lang="en-GB" sz="1100" b="1" i="0" u="none" strike="noStrike" cap="none">
                <a:solidFill>
                  <a:srgbClr val="0681F6"/>
                </a:solidFill>
                <a:latin typeface="Arial"/>
                <a:ea typeface="Arial"/>
                <a:cs typeface="Arial"/>
                <a:sym typeface="Arial"/>
              </a:rPr>
              <a:t>M</a:t>
            </a:r>
            <a:br>
              <a:rPr lang="en-GB" sz="1000" b="1" i="0" u="none" strike="noStrike" cap="none">
                <a:solidFill>
                  <a:srgbClr val="000000"/>
                </a:solidFill>
                <a:latin typeface="Arial"/>
                <a:ea typeface="Arial"/>
                <a:cs typeface="Arial"/>
                <a:sym typeface="Arial"/>
              </a:rPr>
            </a:br>
            <a:r>
              <a:rPr lang="en-GB" sz="800" b="0" i="0" u="none" strike="noStrike" cap="none">
                <a:solidFill>
                  <a:srgbClr val="000000"/>
                </a:solidFill>
                <a:latin typeface="Arial"/>
                <a:ea typeface="Arial"/>
                <a:cs typeface="Arial"/>
                <a:sym typeface="Arial"/>
              </a:rPr>
              <a:t>cause-and-effect relationships</a:t>
            </a:r>
            <a:endParaRPr sz="800" b="0" i="0" u="none" strike="noStrike" cap="none">
              <a:solidFill>
                <a:srgbClr val="000000"/>
              </a:solidFill>
              <a:latin typeface="Arial"/>
              <a:ea typeface="Arial"/>
              <a:cs typeface="Arial"/>
              <a:sym typeface="Arial"/>
            </a:endParaRPr>
          </a:p>
        </p:txBody>
      </p:sp>
      <p:sp>
        <p:nvSpPr>
          <p:cNvPr id="577" name="Google Shape;577;p38"/>
          <p:cNvSpPr txBox="1"/>
          <p:nvPr/>
        </p:nvSpPr>
        <p:spPr>
          <a:xfrm>
            <a:off x="4899825" y="3351445"/>
            <a:ext cx="1181400" cy="354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1100" b="1" i="0" u="none" strike="noStrike" cap="none">
                <a:solidFill>
                  <a:srgbClr val="0681F6"/>
                </a:solidFill>
                <a:latin typeface="Arial"/>
                <a:ea typeface="Arial"/>
                <a:cs typeface="Arial"/>
                <a:sym typeface="Arial"/>
              </a:rPr>
              <a:t>2B</a:t>
            </a:r>
            <a:br>
              <a:rPr lang="en-GB" sz="800" b="0" i="0" u="none" strike="noStrike" cap="none">
                <a:solidFill>
                  <a:srgbClr val="000000"/>
                </a:solidFill>
                <a:latin typeface="Arial"/>
                <a:ea typeface="Arial"/>
                <a:cs typeface="Arial"/>
                <a:sym typeface="Arial"/>
              </a:rPr>
            </a:br>
            <a:r>
              <a:rPr lang="en-GB" sz="800" b="0" i="0" u="none" strike="noStrike" cap="none">
                <a:solidFill>
                  <a:srgbClr val="000000"/>
                </a:solidFill>
                <a:latin typeface="Arial"/>
                <a:ea typeface="Arial"/>
                <a:cs typeface="Arial"/>
                <a:sym typeface="Arial"/>
              </a:rPr>
              <a:t>contextual properties</a:t>
            </a:r>
            <a:endParaRPr sz="800" b="0" i="0" u="none" strike="noStrike" cap="none">
              <a:solidFill>
                <a:srgbClr val="000000"/>
              </a:solidFill>
              <a:latin typeface="Arial"/>
              <a:ea typeface="Arial"/>
              <a:cs typeface="Arial"/>
              <a:sym typeface="Arial"/>
            </a:endParaRPr>
          </a:p>
        </p:txBody>
      </p:sp>
      <p:sp>
        <p:nvSpPr>
          <p:cNvPr id="578" name="Google Shape;578;p38"/>
          <p:cNvSpPr txBox="1"/>
          <p:nvPr/>
        </p:nvSpPr>
        <p:spPr>
          <a:xfrm>
            <a:off x="7404174" y="2816519"/>
            <a:ext cx="1298700" cy="2073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1000" b="1" i="0" u="none" strike="noStrike" cap="none">
                <a:solidFill>
                  <a:srgbClr val="000000"/>
                </a:solidFill>
                <a:latin typeface="Arial"/>
                <a:ea typeface="Arial"/>
                <a:cs typeface="Arial"/>
                <a:sym typeface="Arial"/>
              </a:rPr>
              <a:t>Galactic Data</a:t>
            </a:r>
            <a:endParaRPr sz="1000" b="1"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For data scientists</a:t>
            </a:r>
            <a:endParaRPr sz="800" b="0" i="0" u="none" strike="noStrike" cap="none">
              <a:solidFill>
                <a:srgbClr val="000000"/>
              </a:solidFill>
              <a:latin typeface="Arial"/>
              <a:ea typeface="Arial"/>
              <a:cs typeface="Arial"/>
              <a:sym typeface="Arial"/>
            </a:endParaRPr>
          </a:p>
        </p:txBody>
      </p:sp>
      <p:sp>
        <p:nvSpPr>
          <p:cNvPr id="579" name="Google Shape;579;p38"/>
          <p:cNvSpPr txBox="1"/>
          <p:nvPr/>
        </p:nvSpPr>
        <p:spPr>
          <a:xfrm>
            <a:off x="2160225" y="1773370"/>
            <a:ext cx="2042700" cy="262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300"/>
              <a:buFont typeface="Arial"/>
              <a:buNone/>
            </a:pPr>
            <a:r>
              <a:rPr lang="en-GB" sz="900" b="0" i="0" u="none" strike="noStrike" cap="none">
                <a:solidFill>
                  <a:srgbClr val="FFFFFF"/>
                </a:solidFill>
                <a:latin typeface="Arial"/>
                <a:ea typeface="Arial"/>
                <a:cs typeface="Arial"/>
                <a:sym typeface="Arial"/>
              </a:rPr>
              <a:t> ADDED GALACTIC AI™</a:t>
            </a:r>
            <a:endParaRPr sz="900" b="0" i="0" u="none" strike="noStrike" cap="none">
              <a:solidFill>
                <a:srgbClr val="FFFFFF"/>
              </a:solidFill>
              <a:latin typeface="Arial"/>
              <a:ea typeface="Arial"/>
              <a:cs typeface="Arial"/>
              <a:sym typeface="Arial"/>
            </a:endParaRPr>
          </a:p>
        </p:txBody>
      </p:sp>
      <p:sp>
        <p:nvSpPr>
          <p:cNvPr id="580" name="Google Shape;580;p38"/>
          <p:cNvSpPr txBox="1"/>
          <p:nvPr/>
        </p:nvSpPr>
        <p:spPr>
          <a:xfrm>
            <a:off x="4450450" y="1779245"/>
            <a:ext cx="1814700" cy="262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300"/>
              <a:buFont typeface="Arial"/>
              <a:buNone/>
            </a:pPr>
            <a:r>
              <a:rPr lang="en-GB" sz="900" b="0" i="0" u="none" strike="noStrike" cap="none">
                <a:solidFill>
                  <a:srgbClr val="FFFFFF"/>
                </a:solidFill>
                <a:latin typeface="Arial"/>
                <a:ea typeface="Arial"/>
                <a:cs typeface="Arial"/>
                <a:sym typeface="Arial"/>
              </a:rPr>
              <a:t>INTEGRATED DATA</a:t>
            </a:r>
            <a:endParaRPr sz="900" b="0" i="0" u="none" strike="noStrike" cap="none">
              <a:solidFill>
                <a:srgbClr val="FFFFFF"/>
              </a:solidFill>
              <a:latin typeface="Arial"/>
              <a:ea typeface="Arial"/>
              <a:cs typeface="Arial"/>
              <a:sym typeface="Arial"/>
            </a:endParaRPr>
          </a:p>
        </p:txBody>
      </p:sp>
      <p:sp>
        <p:nvSpPr>
          <p:cNvPr id="581" name="Google Shape;581;p38"/>
          <p:cNvSpPr txBox="1"/>
          <p:nvPr/>
        </p:nvSpPr>
        <p:spPr>
          <a:xfrm>
            <a:off x="6939575" y="1798170"/>
            <a:ext cx="1814700" cy="262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300"/>
              <a:buFont typeface="Arial"/>
              <a:buNone/>
            </a:pPr>
            <a:r>
              <a:rPr lang="en-GB" sz="900" b="0" i="0" u="none" strike="noStrike" cap="none">
                <a:solidFill>
                  <a:srgbClr val="FFFFFF"/>
                </a:solidFill>
                <a:latin typeface="Arial"/>
                <a:ea typeface="Arial"/>
                <a:cs typeface="Arial"/>
                <a:sym typeface="Arial"/>
              </a:rPr>
              <a:t>ACCESS THE DATA</a:t>
            </a:r>
            <a:endParaRPr sz="900" b="0" i="0" u="none" strike="noStrike" cap="none">
              <a:solidFill>
                <a:srgbClr val="FFFFFF"/>
              </a:solidFill>
              <a:latin typeface="Arial"/>
              <a:ea typeface="Arial"/>
              <a:cs typeface="Arial"/>
              <a:sym typeface="Arial"/>
            </a:endParaRPr>
          </a:p>
        </p:txBody>
      </p:sp>
      <p:sp>
        <p:nvSpPr>
          <p:cNvPr id="582" name="Google Shape;582;p38"/>
          <p:cNvSpPr txBox="1"/>
          <p:nvPr/>
        </p:nvSpPr>
        <p:spPr>
          <a:xfrm>
            <a:off x="327125" y="3868045"/>
            <a:ext cx="1623600" cy="3852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rgbClr val="0070C0"/>
              </a:buClr>
              <a:buSzPts val="1100"/>
              <a:buFont typeface="Avenir"/>
              <a:buNone/>
            </a:pPr>
            <a:r>
              <a:rPr lang="en-GB" sz="1000" b="1">
                <a:solidFill>
                  <a:srgbClr val="0681F6"/>
                </a:solidFill>
              </a:rPr>
              <a:t>40</a:t>
            </a:r>
            <a:r>
              <a:rPr lang="en-GB" sz="1000" b="1" i="0" u="none" strike="noStrike" cap="none">
                <a:solidFill>
                  <a:srgbClr val="0681F6"/>
                </a:solidFill>
              </a:rPr>
              <a:t>M</a:t>
            </a:r>
            <a:r>
              <a:rPr lang="en-GB" sz="1000" b="1" i="0" u="none" strike="noStrike" cap="none">
                <a:solidFill>
                  <a:srgbClr val="0681F6"/>
                </a:solidFill>
                <a:latin typeface="Arial"/>
                <a:ea typeface="Arial"/>
                <a:cs typeface="Arial"/>
                <a:sym typeface="Arial"/>
              </a:rPr>
              <a:t> </a:t>
            </a:r>
            <a:r>
              <a:rPr lang="en-GB" sz="900" b="1" i="0" u="none" strike="noStrike" cap="none">
                <a:solidFill>
                  <a:schemeClr val="dk1"/>
                </a:solidFill>
                <a:latin typeface="Arial"/>
                <a:ea typeface="Arial"/>
                <a:cs typeface="Arial"/>
                <a:sym typeface="Arial"/>
              </a:rPr>
              <a:t>docs</a:t>
            </a:r>
            <a:endParaRPr sz="800" b="1" i="0" u="none" strike="noStrike" cap="none">
              <a:solidFill>
                <a:srgbClr val="0883FA"/>
              </a:solidFill>
              <a:latin typeface="Arial"/>
              <a:ea typeface="Arial"/>
              <a:cs typeface="Arial"/>
              <a:sym typeface="Arial"/>
            </a:endParaRPr>
          </a:p>
        </p:txBody>
      </p:sp>
      <p:sp>
        <p:nvSpPr>
          <p:cNvPr id="583" name="Google Shape;583;p38"/>
          <p:cNvSpPr txBox="1"/>
          <p:nvPr/>
        </p:nvSpPr>
        <p:spPr>
          <a:xfrm>
            <a:off x="2099475" y="3855870"/>
            <a:ext cx="2199600" cy="309600"/>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Clr>
                <a:schemeClr val="dk1"/>
              </a:buClr>
              <a:buSzPts val="1000"/>
              <a:buFont typeface="Avenir"/>
              <a:buNone/>
            </a:pPr>
            <a:r>
              <a:rPr lang="en-GB" sz="800" b="1" i="0" u="none" strike="noStrike" cap="none">
                <a:solidFill>
                  <a:schemeClr val="dk1"/>
                </a:solidFill>
                <a:latin typeface="Arial"/>
                <a:ea typeface="Arial"/>
                <a:cs typeface="Arial"/>
                <a:sym typeface="Arial"/>
              </a:rPr>
              <a:t>All key IP is proprietary </a:t>
            </a:r>
            <a:br>
              <a:rPr lang="en-GB" sz="800" b="1" i="0" u="none" strike="noStrike" cap="none">
                <a:solidFill>
                  <a:schemeClr val="dk1"/>
                </a:solidFill>
                <a:latin typeface="Arial"/>
                <a:ea typeface="Arial"/>
                <a:cs typeface="Arial"/>
                <a:sym typeface="Arial"/>
              </a:rPr>
            </a:br>
            <a:r>
              <a:rPr lang="en-GB" sz="800" b="1" i="0" u="none" strike="noStrike" cap="none">
                <a:solidFill>
                  <a:schemeClr val="dk1"/>
                </a:solidFill>
                <a:latin typeface="Arial"/>
                <a:ea typeface="Arial"/>
                <a:cs typeface="Arial"/>
                <a:sym typeface="Arial"/>
              </a:rPr>
              <a:t>Biorelate software.</a:t>
            </a:r>
            <a:endParaRPr sz="900" b="1" i="0" u="none" strike="noStrike" cap="none">
              <a:solidFill>
                <a:srgbClr val="0883FA"/>
              </a:solidFill>
              <a:latin typeface="Arial"/>
              <a:ea typeface="Arial"/>
              <a:cs typeface="Arial"/>
              <a:sym typeface="Arial"/>
            </a:endParaRPr>
          </a:p>
        </p:txBody>
      </p:sp>
      <p:sp>
        <p:nvSpPr>
          <p:cNvPr id="584" name="Google Shape;584;p38"/>
          <p:cNvSpPr txBox="1"/>
          <p:nvPr/>
        </p:nvSpPr>
        <p:spPr>
          <a:xfrm>
            <a:off x="4499125" y="3855870"/>
            <a:ext cx="1763700" cy="311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000"/>
              <a:buFont typeface="Avenir"/>
              <a:buNone/>
            </a:pPr>
            <a:r>
              <a:rPr lang="en-GB" sz="800" b="1" i="0" u="none" strike="noStrike" cap="none">
                <a:solidFill>
                  <a:schemeClr val="dk1"/>
                </a:solidFill>
                <a:latin typeface="Arial"/>
                <a:ea typeface="Arial"/>
                <a:cs typeface="Arial"/>
                <a:sym typeface="Arial"/>
              </a:rPr>
              <a:t>And more with</a:t>
            </a:r>
            <a:endParaRPr sz="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000"/>
              <a:buFont typeface="Avenir"/>
              <a:buNone/>
            </a:pPr>
            <a:r>
              <a:rPr lang="en-GB" sz="800" b="1" i="0" u="none" strike="noStrike" cap="none">
                <a:solidFill>
                  <a:schemeClr val="dk1"/>
                </a:solidFill>
                <a:latin typeface="Arial"/>
                <a:ea typeface="Arial"/>
                <a:cs typeface="Arial"/>
                <a:sym typeface="Arial"/>
              </a:rPr>
              <a:t>licensed/proprietary  docs</a:t>
            </a:r>
            <a:endParaRPr sz="900" b="1" i="0" u="none" strike="noStrike" cap="none">
              <a:solidFill>
                <a:srgbClr val="0883FA"/>
              </a:solidFill>
              <a:latin typeface="Arial"/>
              <a:ea typeface="Arial"/>
              <a:cs typeface="Arial"/>
              <a:sym typeface="Arial"/>
            </a:endParaRPr>
          </a:p>
        </p:txBody>
      </p:sp>
      <p:sp>
        <p:nvSpPr>
          <p:cNvPr id="585" name="Google Shape;585;p38"/>
          <p:cNvSpPr txBox="1"/>
          <p:nvPr/>
        </p:nvSpPr>
        <p:spPr>
          <a:xfrm>
            <a:off x="6934475" y="3855870"/>
            <a:ext cx="1824900" cy="3111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0883FA"/>
              </a:buClr>
              <a:buSzPts val="900"/>
              <a:buFont typeface="Arial"/>
              <a:buNone/>
            </a:pPr>
            <a:r>
              <a:rPr lang="en-GB" sz="800" b="1" i="0" u="none" strike="noStrike" cap="none">
                <a:solidFill>
                  <a:srgbClr val="1F1F1F"/>
                </a:solidFill>
                <a:latin typeface="Arial"/>
                <a:ea typeface="Arial"/>
                <a:cs typeface="Arial"/>
                <a:sym typeface="Arial"/>
              </a:rPr>
              <a:t>All products and services are powered by Galactic AI™</a:t>
            </a:r>
            <a:endParaRPr sz="800" b="1" i="0" u="none" strike="noStrike" cap="none">
              <a:solidFill>
                <a:srgbClr val="1F1F1F"/>
              </a:solidFill>
              <a:latin typeface="Arial"/>
              <a:ea typeface="Arial"/>
              <a:cs typeface="Arial"/>
              <a:sym typeface="Arial"/>
            </a:endParaRPr>
          </a:p>
        </p:txBody>
      </p:sp>
      <p:sp>
        <p:nvSpPr>
          <p:cNvPr id="586" name="Google Shape;586;p38"/>
          <p:cNvSpPr txBox="1"/>
          <p:nvPr/>
        </p:nvSpPr>
        <p:spPr>
          <a:xfrm>
            <a:off x="350017" y="1773370"/>
            <a:ext cx="1610400" cy="262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300"/>
              <a:buFont typeface="Arial"/>
              <a:buNone/>
            </a:pPr>
            <a:r>
              <a:rPr lang="en-GB" sz="900" b="0" i="0" u="none" strike="noStrike" cap="none">
                <a:solidFill>
                  <a:srgbClr val="FFFFFF"/>
                </a:solidFill>
                <a:latin typeface="Arial"/>
                <a:ea typeface="Arial"/>
                <a:cs typeface="Arial"/>
                <a:sym typeface="Arial"/>
              </a:rPr>
              <a:t>UNLOCKED TEXT INPUT</a:t>
            </a:r>
            <a:endParaRPr sz="900" b="0" i="0" u="none" strike="noStrike" cap="none">
              <a:solidFill>
                <a:srgbClr val="FFFFFF"/>
              </a:solidFill>
              <a:latin typeface="Arial"/>
              <a:ea typeface="Arial"/>
              <a:cs typeface="Arial"/>
              <a:sym typeface="Arial"/>
            </a:endParaRPr>
          </a:p>
        </p:txBody>
      </p:sp>
      <p:sp>
        <p:nvSpPr>
          <p:cNvPr id="587" name="Google Shape;587;p38"/>
          <p:cNvSpPr/>
          <p:nvPr/>
        </p:nvSpPr>
        <p:spPr>
          <a:xfrm>
            <a:off x="4565000" y="2222220"/>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38"/>
          <p:cNvSpPr/>
          <p:nvPr/>
        </p:nvSpPr>
        <p:spPr>
          <a:xfrm>
            <a:off x="4564988" y="2807014"/>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38"/>
          <p:cNvSpPr/>
          <p:nvPr/>
        </p:nvSpPr>
        <p:spPr>
          <a:xfrm>
            <a:off x="4564988" y="3391808"/>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38"/>
          <p:cNvSpPr/>
          <p:nvPr/>
        </p:nvSpPr>
        <p:spPr>
          <a:xfrm>
            <a:off x="7054413" y="2222220"/>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38"/>
          <p:cNvSpPr/>
          <p:nvPr/>
        </p:nvSpPr>
        <p:spPr>
          <a:xfrm>
            <a:off x="7054400" y="2807014"/>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8"/>
          <p:cNvSpPr/>
          <p:nvPr/>
        </p:nvSpPr>
        <p:spPr>
          <a:xfrm>
            <a:off x="7054400" y="3391808"/>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38"/>
          <p:cNvSpPr/>
          <p:nvPr/>
        </p:nvSpPr>
        <p:spPr>
          <a:xfrm>
            <a:off x="2199063" y="2222220"/>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38"/>
          <p:cNvSpPr/>
          <p:nvPr/>
        </p:nvSpPr>
        <p:spPr>
          <a:xfrm>
            <a:off x="2199050" y="2807014"/>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38"/>
          <p:cNvSpPr/>
          <p:nvPr/>
        </p:nvSpPr>
        <p:spPr>
          <a:xfrm>
            <a:off x="2199050" y="3391808"/>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38"/>
          <p:cNvSpPr/>
          <p:nvPr/>
        </p:nvSpPr>
        <p:spPr>
          <a:xfrm>
            <a:off x="426213" y="2222220"/>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8"/>
          <p:cNvSpPr/>
          <p:nvPr/>
        </p:nvSpPr>
        <p:spPr>
          <a:xfrm>
            <a:off x="426200" y="2807014"/>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8"/>
          <p:cNvSpPr/>
          <p:nvPr/>
        </p:nvSpPr>
        <p:spPr>
          <a:xfrm>
            <a:off x="426200" y="3391808"/>
            <a:ext cx="243900" cy="243900"/>
          </a:xfrm>
          <a:prstGeom prst="ellipse">
            <a:avLst/>
          </a:prstGeom>
          <a:solidFill>
            <a:srgbClr val="0095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9" name="Google Shape;599;p38"/>
          <p:cNvPicPr preferRelativeResize="0"/>
          <p:nvPr/>
        </p:nvPicPr>
        <p:blipFill rotWithShape="1">
          <a:blip r:embed="rId3">
            <a:alphaModFix/>
          </a:blip>
          <a:srcRect/>
          <a:stretch/>
        </p:blipFill>
        <p:spPr>
          <a:xfrm>
            <a:off x="2216292" y="2251270"/>
            <a:ext cx="185800" cy="185797"/>
          </a:xfrm>
          <a:prstGeom prst="rect">
            <a:avLst/>
          </a:prstGeom>
          <a:noFill/>
          <a:ln>
            <a:noFill/>
          </a:ln>
        </p:spPr>
      </p:pic>
      <p:pic>
        <p:nvPicPr>
          <p:cNvPr id="600" name="Google Shape;600;p38"/>
          <p:cNvPicPr preferRelativeResize="0"/>
          <p:nvPr/>
        </p:nvPicPr>
        <p:blipFill rotWithShape="1">
          <a:blip r:embed="rId4">
            <a:alphaModFix/>
          </a:blip>
          <a:srcRect/>
          <a:stretch/>
        </p:blipFill>
        <p:spPr>
          <a:xfrm>
            <a:off x="4594042" y="2251270"/>
            <a:ext cx="185800" cy="185797"/>
          </a:xfrm>
          <a:prstGeom prst="rect">
            <a:avLst/>
          </a:prstGeom>
          <a:noFill/>
          <a:ln>
            <a:noFill/>
          </a:ln>
        </p:spPr>
      </p:pic>
      <p:pic>
        <p:nvPicPr>
          <p:cNvPr id="601" name="Google Shape;601;p38"/>
          <p:cNvPicPr preferRelativeResize="0"/>
          <p:nvPr/>
        </p:nvPicPr>
        <p:blipFill rotWithShape="1">
          <a:blip r:embed="rId5">
            <a:alphaModFix/>
          </a:blip>
          <a:srcRect/>
          <a:stretch/>
        </p:blipFill>
        <p:spPr>
          <a:xfrm>
            <a:off x="455242" y="3410120"/>
            <a:ext cx="185800" cy="185797"/>
          </a:xfrm>
          <a:prstGeom prst="rect">
            <a:avLst/>
          </a:prstGeom>
          <a:noFill/>
          <a:ln>
            <a:noFill/>
          </a:ln>
        </p:spPr>
      </p:pic>
      <p:pic>
        <p:nvPicPr>
          <p:cNvPr id="602" name="Google Shape;602;p38"/>
          <p:cNvPicPr preferRelativeResize="0"/>
          <p:nvPr/>
        </p:nvPicPr>
        <p:blipFill rotWithShape="1">
          <a:blip r:embed="rId6">
            <a:alphaModFix/>
          </a:blip>
          <a:srcRect/>
          <a:stretch/>
        </p:blipFill>
        <p:spPr>
          <a:xfrm>
            <a:off x="455242" y="2251270"/>
            <a:ext cx="185800" cy="185797"/>
          </a:xfrm>
          <a:prstGeom prst="rect">
            <a:avLst/>
          </a:prstGeom>
          <a:noFill/>
          <a:ln>
            <a:noFill/>
          </a:ln>
        </p:spPr>
      </p:pic>
      <p:pic>
        <p:nvPicPr>
          <p:cNvPr id="603" name="Google Shape;603;p38"/>
          <p:cNvPicPr preferRelativeResize="0"/>
          <p:nvPr/>
        </p:nvPicPr>
        <p:blipFill rotWithShape="1">
          <a:blip r:embed="rId7">
            <a:alphaModFix/>
          </a:blip>
          <a:srcRect/>
          <a:stretch/>
        </p:blipFill>
        <p:spPr>
          <a:xfrm>
            <a:off x="2228117" y="2836070"/>
            <a:ext cx="185800" cy="185797"/>
          </a:xfrm>
          <a:prstGeom prst="rect">
            <a:avLst/>
          </a:prstGeom>
          <a:noFill/>
          <a:ln>
            <a:noFill/>
          </a:ln>
        </p:spPr>
      </p:pic>
      <p:pic>
        <p:nvPicPr>
          <p:cNvPr id="604" name="Google Shape;604;p38"/>
          <p:cNvPicPr preferRelativeResize="0"/>
          <p:nvPr/>
        </p:nvPicPr>
        <p:blipFill rotWithShape="1">
          <a:blip r:embed="rId8">
            <a:alphaModFix/>
          </a:blip>
          <a:srcRect/>
          <a:stretch/>
        </p:blipFill>
        <p:spPr>
          <a:xfrm rot="-5400000">
            <a:off x="4594029" y="3420870"/>
            <a:ext cx="185800" cy="185797"/>
          </a:xfrm>
          <a:prstGeom prst="rect">
            <a:avLst/>
          </a:prstGeom>
          <a:noFill/>
          <a:ln>
            <a:noFill/>
          </a:ln>
        </p:spPr>
      </p:pic>
      <p:pic>
        <p:nvPicPr>
          <p:cNvPr id="605" name="Google Shape;605;p38"/>
          <p:cNvPicPr preferRelativeResize="0"/>
          <p:nvPr/>
        </p:nvPicPr>
        <p:blipFill rotWithShape="1">
          <a:blip r:embed="rId9">
            <a:alphaModFix/>
          </a:blip>
          <a:srcRect/>
          <a:stretch/>
        </p:blipFill>
        <p:spPr>
          <a:xfrm>
            <a:off x="2228092" y="3420870"/>
            <a:ext cx="185800" cy="185797"/>
          </a:xfrm>
          <a:prstGeom prst="rect">
            <a:avLst/>
          </a:prstGeom>
          <a:noFill/>
          <a:ln>
            <a:noFill/>
          </a:ln>
        </p:spPr>
      </p:pic>
      <p:pic>
        <p:nvPicPr>
          <p:cNvPr id="606" name="Google Shape;606;p38"/>
          <p:cNvPicPr preferRelativeResize="0"/>
          <p:nvPr/>
        </p:nvPicPr>
        <p:blipFill rotWithShape="1">
          <a:blip r:embed="rId10">
            <a:alphaModFix/>
          </a:blip>
          <a:srcRect/>
          <a:stretch/>
        </p:blipFill>
        <p:spPr>
          <a:xfrm rot="-5400000">
            <a:off x="4579517" y="2836070"/>
            <a:ext cx="185800" cy="185797"/>
          </a:xfrm>
          <a:prstGeom prst="rect">
            <a:avLst/>
          </a:prstGeom>
          <a:noFill/>
          <a:ln>
            <a:noFill/>
          </a:ln>
        </p:spPr>
      </p:pic>
      <p:pic>
        <p:nvPicPr>
          <p:cNvPr id="607" name="Google Shape;607;p38"/>
          <p:cNvPicPr preferRelativeResize="0"/>
          <p:nvPr/>
        </p:nvPicPr>
        <p:blipFill rotWithShape="1">
          <a:blip r:embed="rId11">
            <a:alphaModFix/>
          </a:blip>
          <a:srcRect/>
          <a:stretch/>
        </p:blipFill>
        <p:spPr>
          <a:xfrm>
            <a:off x="455251" y="2836073"/>
            <a:ext cx="185800" cy="185797"/>
          </a:xfrm>
          <a:prstGeom prst="rect">
            <a:avLst/>
          </a:prstGeom>
          <a:noFill/>
          <a:ln>
            <a:noFill/>
          </a:ln>
        </p:spPr>
      </p:pic>
      <p:pic>
        <p:nvPicPr>
          <p:cNvPr id="608" name="Google Shape;608;p38"/>
          <p:cNvPicPr preferRelativeResize="0"/>
          <p:nvPr/>
        </p:nvPicPr>
        <p:blipFill rotWithShape="1">
          <a:blip r:embed="rId12">
            <a:alphaModFix/>
          </a:blip>
          <a:srcRect/>
          <a:stretch/>
        </p:blipFill>
        <p:spPr>
          <a:xfrm>
            <a:off x="7083475" y="3420858"/>
            <a:ext cx="185800" cy="185800"/>
          </a:xfrm>
          <a:prstGeom prst="rect">
            <a:avLst/>
          </a:prstGeom>
          <a:noFill/>
          <a:ln>
            <a:noFill/>
          </a:ln>
        </p:spPr>
      </p:pic>
      <p:pic>
        <p:nvPicPr>
          <p:cNvPr id="609" name="Google Shape;609;p38"/>
          <p:cNvPicPr preferRelativeResize="0"/>
          <p:nvPr/>
        </p:nvPicPr>
        <p:blipFill rotWithShape="1">
          <a:blip r:embed="rId13">
            <a:alphaModFix/>
          </a:blip>
          <a:srcRect/>
          <a:stretch/>
        </p:blipFill>
        <p:spPr>
          <a:xfrm>
            <a:off x="7083475" y="2251258"/>
            <a:ext cx="185800" cy="185800"/>
          </a:xfrm>
          <a:prstGeom prst="rect">
            <a:avLst/>
          </a:prstGeom>
          <a:noFill/>
          <a:ln>
            <a:noFill/>
          </a:ln>
        </p:spPr>
      </p:pic>
      <p:pic>
        <p:nvPicPr>
          <p:cNvPr id="610" name="Google Shape;610;p38"/>
          <p:cNvPicPr preferRelativeResize="0"/>
          <p:nvPr/>
        </p:nvPicPr>
        <p:blipFill rotWithShape="1">
          <a:blip r:embed="rId14">
            <a:alphaModFix/>
          </a:blip>
          <a:srcRect/>
          <a:stretch/>
        </p:blipFill>
        <p:spPr>
          <a:xfrm>
            <a:off x="7083475" y="2836070"/>
            <a:ext cx="185800" cy="185800"/>
          </a:xfrm>
          <a:prstGeom prst="rect">
            <a:avLst/>
          </a:prstGeom>
          <a:noFill/>
          <a:ln>
            <a:noFill/>
          </a:ln>
        </p:spPr>
      </p:pic>
      <p:sp>
        <p:nvSpPr>
          <p:cNvPr id="611" name="Google Shape;611;p38"/>
          <p:cNvSpPr/>
          <p:nvPr/>
        </p:nvSpPr>
        <p:spPr>
          <a:xfrm>
            <a:off x="6320300" y="2816520"/>
            <a:ext cx="578400" cy="366600"/>
          </a:xfrm>
          <a:prstGeom prst="stripedRightArrow">
            <a:avLst>
              <a:gd name="adj1" fmla="val 77264"/>
              <a:gd name="adj2" fmla="val 42989"/>
            </a:avLst>
          </a:prstGeom>
          <a:solidFill>
            <a:srgbClr val="216EE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8"/>
          <p:cNvSpPr txBox="1"/>
          <p:nvPr/>
        </p:nvSpPr>
        <p:spPr>
          <a:xfrm>
            <a:off x="7404176" y="2252020"/>
            <a:ext cx="1298700" cy="178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1000" b="1" i="0" u="none" strike="noStrike" cap="none">
                <a:solidFill>
                  <a:srgbClr val="000000"/>
                </a:solidFill>
                <a:latin typeface="Arial"/>
                <a:ea typeface="Arial"/>
                <a:cs typeface="Arial"/>
                <a:sym typeface="Arial"/>
              </a:rPr>
              <a:t>Galactic Web</a:t>
            </a:r>
            <a:endParaRPr sz="1000" b="1"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For research scientists</a:t>
            </a:r>
            <a:endParaRPr sz="800" b="0" i="0" u="none" strike="noStrike" cap="none">
              <a:solidFill>
                <a:srgbClr val="000000"/>
              </a:solidFill>
              <a:latin typeface="Arial"/>
              <a:ea typeface="Arial"/>
              <a:cs typeface="Arial"/>
              <a:sym typeface="Arial"/>
            </a:endParaRPr>
          </a:p>
        </p:txBody>
      </p:sp>
      <p:sp>
        <p:nvSpPr>
          <p:cNvPr id="613" name="Google Shape;613;p38"/>
          <p:cNvSpPr txBox="1"/>
          <p:nvPr/>
        </p:nvSpPr>
        <p:spPr>
          <a:xfrm>
            <a:off x="7404175" y="3410119"/>
            <a:ext cx="1298700" cy="2073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GB" sz="1000" b="1" i="0" u="none" strike="noStrike" cap="none">
                <a:solidFill>
                  <a:srgbClr val="000000"/>
                </a:solidFill>
                <a:latin typeface="Arial"/>
                <a:ea typeface="Arial"/>
                <a:cs typeface="Arial"/>
                <a:sym typeface="Arial"/>
              </a:rPr>
              <a:t>Galactic API</a:t>
            </a:r>
            <a:endParaRPr sz="1000" b="1"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For Bioinformaticians</a:t>
            </a:r>
            <a:endParaRPr sz="800" b="0" i="0" u="none" strike="noStrike" cap="none">
              <a:solidFill>
                <a:srgbClr val="000000"/>
              </a:solidFill>
              <a:latin typeface="Arial"/>
              <a:ea typeface="Arial"/>
              <a:cs typeface="Arial"/>
              <a:sym typeface="Arial"/>
            </a:endParaRPr>
          </a:p>
        </p:txBody>
      </p:sp>
      <p:sp>
        <p:nvSpPr>
          <p:cNvPr id="614" name="Google Shape;614;p38"/>
          <p:cNvSpPr txBox="1">
            <a:spLocks noGrp="1"/>
          </p:cNvSpPr>
          <p:nvPr>
            <p:ph type="sldNum" idx="12"/>
          </p:nvPr>
        </p:nvSpPr>
        <p:spPr>
          <a:xfrm>
            <a:off x="4034117" y="4747953"/>
            <a:ext cx="1514407"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GB">
                <a:solidFill>
                  <a:schemeClr val="dk1"/>
                </a:solidFill>
                <a:latin typeface="Arial"/>
                <a:ea typeface="Arial"/>
                <a:cs typeface="Arial"/>
                <a:sym typeface="Arial"/>
              </a:rPr>
              <a:t>4</a:t>
            </a:fld>
            <a:endParaRPr>
              <a:solidFill>
                <a:schemeClr val="dk1"/>
              </a:solidFill>
              <a:latin typeface="Arial"/>
              <a:ea typeface="Arial"/>
              <a:cs typeface="Arial"/>
              <a:sym typeface="Arial"/>
            </a:endParaRPr>
          </a:p>
        </p:txBody>
      </p:sp>
      <p:pic>
        <p:nvPicPr>
          <p:cNvPr id="615" name="Google Shape;615;p38" descr="Google Shape;510;p123"/>
          <p:cNvPicPr preferRelativeResize="0"/>
          <p:nvPr/>
        </p:nvPicPr>
        <p:blipFill rotWithShape="1">
          <a:blip r:embed="rId15">
            <a:alphaModFix/>
          </a:blip>
          <a:srcRect/>
          <a:stretch/>
        </p:blipFill>
        <p:spPr>
          <a:xfrm>
            <a:off x="175524" y="4790167"/>
            <a:ext cx="837415" cy="171602"/>
          </a:xfrm>
          <a:prstGeom prst="rect">
            <a:avLst/>
          </a:prstGeom>
          <a:noFill/>
          <a:ln>
            <a:noFill/>
          </a:ln>
        </p:spPr>
      </p:pic>
      <p:sp>
        <p:nvSpPr>
          <p:cNvPr id="616" name="Google Shape;616;p38"/>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Biorelate</a:t>
            </a:r>
            <a:endParaRPr sz="908" b="0" i="0" u="none" strike="noStrike" cap="none">
              <a:solidFill>
                <a:schemeClr val="accent4"/>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5"/>
          <p:cNvSpPr/>
          <p:nvPr/>
        </p:nvSpPr>
        <p:spPr>
          <a:xfrm>
            <a:off x="4312799" y="4776675"/>
            <a:ext cx="5184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5</a:t>
            </a:fld>
            <a:endParaRPr sz="999" b="0" i="0" u="none" strike="noStrike" cap="none">
              <a:solidFill>
                <a:srgbClr val="000000"/>
              </a:solidFill>
              <a:latin typeface="Arial"/>
              <a:ea typeface="Arial"/>
              <a:cs typeface="Arial"/>
              <a:sym typeface="Arial"/>
            </a:endParaRPr>
          </a:p>
        </p:txBody>
      </p:sp>
      <p:pic>
        <p:nvPicPr>
          <p:cNvPr id="728" name="Google Shape;728;p45"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sp>
        <p:nvSpPr>
          <p:cNvPr id="729" name="Google Shape;729;p45"/>
          <p:cNvSpPr/>
          <p:nvPr/>
        </p:nvSpPr>
        <p:spPr>
          <a:xfrm>
            <a:off x="407358" y="1887959"/>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2000" b="1" i="0" u="none" strike="noStrike" cap="none">
              <a:solidFill>
                <a:schemeClr val="dk1"/>
              </a:solidFill>
              <a:latin typeface="Arial"/>
              <a:ea typeface="Arial"/>
              <a:cs typeface="Arial"/>
              <a:sym typeface="Arial"/>
            </a:endParaRPr>
          </a:p>
        </p:txBody>
      </p:sp>
      <p:sp>
        <p:nvSpPr>
          <p:cNvPr id="730" name="Google Shape;730;p45"/>
          <p:cNvSpPr/>
          <p:nvPr/>
        </p:nvSpPr>
        <p:spPr>
          <a:xfrm>
            <a:off x="278648" y="4112807"/>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sp>
        <p:nvSpPr>
          <p:cNvPr id="731" name="Google Shape;731;p45"/>
          <p:cNvSpPr txBox="1"/>
          <p:nvPr/>
        </p:nvSpPr>
        <p:spPr>
          <a:xfrm>
            <a:off x="451301" y="1887950"/>
            <a:ext cx="8391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200"/>
              <a:t>How can cause-and-effect help us better understand potential targets </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7"/>
          <p:cNvSpPr txBox="1"/>
          <p:nvPr/>
        </p:nvSpPr>
        <p:spPr>
          <a:xfrm>
            <a:off x="331788" y="157255"/>
            <a:ext cx="8643000" cy="903900"/>
          </a:xfrm>
          <a:prstGeom prst="rect">
            <a:avLst/>
          </a:prstGeom>
          <a:noFill/>
          <a:ln>
            <a:noFill/>
          </a:ln>
        </p:spPr>
        <p:txBody>
          <a:bodyPr spcFirstLastPara="1" wrap="square" lIns="36000" tIns="36000" rIns="36000" bIns="36000" anchor="ctr" anchorCtr="0">
            <a:spAutoFit/>
          </a:bodyPr>
          <a:lstStyle/>
          <a:p>
            <a:pPr marL="0" marR="0" lvl="0" indent="0" algn="l" rtl="0">
              <a:lnSpc>
                <a:spcPct val="100000"/>
              </a:lnSpc>
              <a:spcBef>
                <a:spcPts val="0"/>
              </a:spcBef>
              <a:spcAft>
                <a:spcPts val="0"/>
              </a:spcAft>
              <a:buClr>
                <a:srgbClr val="0073E6"/>
              </a:buClr>
              <a:buSzPts val="2000"/>
              <a:buFont typeface="Avenir"/>
              <a:buNone/>
            </a:pPr>
            <a:r>
              <a:rPr lang="en-GB" sz="1800" b="0" i="0" u="none" strike="noStrike" cap="none">
                <a:solidFill>
                  <a:schemeClr val="dk1"/>
                </a:solidFill>
                <a:latin typeface="Arial"/>
                <a:ea typeface="Arial"/>
                <a:cs typeface="Arial"/>
                <a:sym typeface="Arial"/>
              </a:rPr>
              <a:t>For cause-and-effect in systems biology we look for </a:t>
            </a:r>
            <a:r>
              <a:rPr lang="en-GB" sz="1800" b="1" i="0" u="none" strike="noStrike" cap="none">
                <a:solidFill>
                  <a:schemeClr val="dk1"/>
                </a:solidFill>
              </a:rPr>
              <a:t>changes in abundance or activity</a:t>
            </a:r>
            <a:endParaRPr sz="1800" b="1" i="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rgbClr val="FFFFFF"/>
              </a:solidFill>
              <a:latin typeface="Arial"/>
              <a:ea typeface="Arial"/>
              <a:cs typeface="Arial"/>
              <a:sym typeface="Arial"/>
            </a:endParaRPr>
          </a:p>
        </p:txBody>
      </p:sp>
      <p:sp>
        <p:nvSpPr>
          <p:cNvPr id="749" name="Google Shape;749;p47"/>
          <p:cNvSpPr txBox="1">
            <a:spLocks noGrp="1"/>
          </p:cNvSpPr>
          <p:nvPr>
            <p:ph type="sldNum" idx="4294967295"/>
          </p:nvPr>
        </p:nvSpPr>
        <p:spPr>
          <a:xfrm>
            <a:off x="4572000" y="4717524"/>
            <a:ext cx="398100" cy="282900"/>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800"/>
              <a:buFont typeface="Avenir"/>
              <a:buNone/>
            </a:pPr>
            <a:fld id="{00000000-1234-1234-1234-123412341234}" type="slidenum">
              <a:rPr lang="en-GB">
                <a:solidFill>
                  <a:schemeClr val="dk1"/>
                </a:solidFill>
                <a:latin typeface="Avenir"/>
                <a:ea typeface="Avenir"/>
                <a:cs typeface="Avenir"/>
                <a:sym typeface="Avenir"/>
              </a:rPr>
              <a:t>6</a:t>
            </a:fld>
            <a:endParaRPr sz="800" b="0" i="0" u="none" strike="noStrike" cap="none">
              <a:solidFill>
                <a:schemeClr val="dk1"/>
              </a:solidFill>
              <a:latin typeface="Avenir"/>
              <a:ea typeface="Avenir"/>
              <a:cs typeface="Avenir"/>
              <a:sym typeface="Avenir"/>
            </a:endParaRPr>
          </a:p>
        </p:txBody>
      </p:sp>
      <p:pic>
        <p:nvPicPr>
          <p:cNvPr id="750" name="Google Shape;750;p47" descr="Google Shape;510;p123"/>
          <p:cNvPicPr preferRelativeResize="0"/>
          <p:nvPr/>
        </p:nvPicPr>
        <p:blipFill rotWithShape="1">
          <a:blip r:embed="rId3">
            <a:alphaModFix/>
          </a:blip>
          <a:srcRect/>
          <a:stretch/>
        </p:blipFill>
        <p:spPr>
          <a:xfrm>
            <a:off x="283262" y="4790478"/>
            <a:ext cx="837418" cy="171603"/>
          </a:xfrm>
          <a:prstGeom prst="rect">
            <a:avLst/>
          </a:prstGeom>
          <a:noFill/>
          <a:ln>
            <a:noFill/>
          </a:ln>
        </p:spPr>
      </p:pic>
      <p:cxnSp>
        <p:nvCxnSpPr>
          <p:cNvPr id="751" name="Google Shape;751;p47"/>
          <p:cNvCxnSpPr/>
          <p:nvPr/>
        </p:nvCxnSpPr>
        <p:spPr>
          <a:xfrm>
            <a:off x="305029" y="4651031"/>
            <a:ext cx="8534100" cy="0"/>
          </a:xfrm>
          <a:prstGeom prst="straightConnector1">
            <a:avLst/>
          </a:prstGeom>
          <a:noFill/>
          <a:ln w="12700" cap="flat" cmpd="sng">
            <a:solidFill>
              <a:srgbClr val="DDDDDD">
                <a:alpha val="39610"/>
              </a:srgbClr>
            </a:solidFill>
            <a:prstDash val="solid"/>
            <a:round/>
            <a:headEnd type="none" w="sm" len="sm"/>
            <a:tailEnd type="none" w="sm" len="sm"/>
          </a:ln>
        </p:spPr>
      </p:cxnSp>
      <p:grpSp>
        <p:nvGrpSpPr>
          <p:cNvPr id="752" name="Google Shape;752;p47"/>
          <p:cNvGrpSpPr/>
          <p:nvPr/>
        </p:nvGrpSpPr>
        <p:grpSpPr>
          <a:xfrm>
            <a:off x="374600" y="1847904"/>
            <a:ext cx="7926300" cy="633000"/>
            <a:chOff x="374600" y="1636625"/>
            <a:chExt cx="7926300" cy="633000"/>
          </a:xfrm>
        </p:grpSpPr>
        <p:sp>
          <p:nvSpPr>
            <p:cNvPr id="753" name="Google Shape;753;p47"/>
            <p:cNvSpPr/>
            <p:nvPr/>
          </p:nvSpPr>
          <p:spPr>
            <a:xfrm>
              <a:off x="374600" y="1636625"/>
              <a:ext cx="7926300" cy="633000"/>
            </a:xfrm>
            <a:prstGeom prst="roundRect">
              <a:avLst>
                <a:gd name="adj" fmla="val 7933"/>
              </a:avLst>
            </a:prstGeom>
            <a:solidFill>
              <a:srgbClr val="EFF2F5"/>
            </a:solidFill>
            <a:ln>
              <a:noFill/>
            </a:ln>
            <a:effectLst>
              <a:outerShdw blurRad="57150" dist="19050" dir="5400000" algn="bl" rotWithShape="0">
                <a:srgbClr val="000000">
                  <a:alpha val="14900"/>
                </a:srgbClr>
              </a:outerShdw>
            </a:effectLst>
          </p:spPr>
          <p:txBody>
            <a:bodyPr spcFirstLastPara="1" wrap="square" lIns="41500" tIns="41500" rIns="41500" bIns="41500" anchor="t" anchorCtr="0">
              <a:noAutofit/>
            </a:bodyPr>
            <a:lstStyle/>
            <a:p>
              <a:pPr marL="0" marR="0" lvl="0" indent="0" algn="l" rtl="0">
                <a:lnSpc>
                  <a:spcPct val="100000"/>
                </a:lnSpc>
                <a:spcBef>
                  <a:spcPts val="0"/>
                </a:spcBef>
                <a:spcAft>
                  <a:spcPts val="0"/>
                </a:spcAft>
                <a:buClr>
                  <a:srgbClr val="000000"/>
                </a:buClr>
                <a:buSzPts val="1300"/>
                <a:buFont typeface="Inter"/>
                <a:buNone/>
              </a:pPr>
              <a:endParaRPr sz="1300" b="0" i="0" u="none" strike="noStrike" cap="none">
                <a:solidFill>
                  <a:srgbClr val="000000"/>
                </a:solidFill>
                <a:latin typeface="Arial"/>
                <a:ea typeface="Arial"/>
                <a:cs typeface="Arial"/>
                <a:sym typeface="Arial"/>
              </a:endParaRPr>
            </a:p>
          </p:txBody>
        </p:sp>
        <p:sp>
          <p:nvSpPr>
            <p:cNvPr id="754" name="Google Shape;754;p47"/>
            <p:cNvSpPr/>
            <p:nvPr/>
          </p:nvSpPr>
          <p:spPr>
            <a:xfrm>
              <a:off x="6725672" y="1788003"/>
              <a:ext cx="1282200" cy="342300"/>
            </a:xfrm>
            <a:prstGeom prst="roundRect">
              <a:avLst>
                <a:gd name="adj" fmla="val 50000"/>
              </a:avLst>
            </a:prstGeom>
            <a:solidFill>
              <a:srgbClr val="FF0000"/>
            </a:solidFill>
            <a:ln w="12600" cap="flat" cmpd="sng">
              <a:solidFill>
                <a:srgbClr val="FFAB40"/>
              </a:solidFill>
              <a:prstDash val="solid"/>
              <a:round/>
              <a:headEnd type="none" w="sm" len="sm"/>
              <a:tailEnd type="none" w="sm" len="sm"/>
            </a:ln>
            <a:effectLst>
              <a:outerShdw blurRad="127000" dist="23040" dir="5400000" rotWithShape="0">
                <a:srgbClr val="000000">
                  <a:alpha val="20000"/>
                </a:srgbClr>
              </a:outerShdw>
            </a:effectLst>
          </p:spPr>
          <p:txBody>
            <a:bodyPr spcFirstLastPara="1" wrap="square" lIns="45700" tIns="45000" rIns="45700" bIns="450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GB" b="1">
                  <a:solidFill>
                    <a:srgbClr val="FFFFFF"/>
                  </a:solidFill>
                </a:rPr>
                <a:t>HSF1</a:t>
              </a:r>
              <a:endParaRPr sz="1400" b="0" i="0" u="none" strike="noStrike" cap="none">
                <a:solidFill>
                  <a:srgbClr val="000000"/>
                </a:solidFill>
                <a:latin typeface="Arial"/>
                <a:ea typeface="Arial"/>
                <a:cs typeface="Arial"/>
                <a:sym typeface="Arial"/>
              </a:endParaRPr>
            </a:p>
          </p:txBody>
        </p:sp>
        <p:sp>
          <p:nvSpPr>
            <p:cNvPr id="755" name="Google Shape;755;p47"/>
            <p:cNvSpPr/>
            <p:nvPr/>
          </p:nvSpPr>
          <p:spPr>
            <a:xfrm>
              <a:off x="4261651" y="1788012"/>
              <a:ext cx="1282200" cy="342300"/>
            </a:xfrm>
            <a:prstGeom prst="roundRect">
              <a:avLst>
                <a:gd name="adj" fmla="val 50000"/>
              </a:avLst>
            </a:prstGeom>
            <a:solidFill>
              <a:srgbClr val="FF0000"/>
            </a:solidFill>
            <a:ln w="12600" cap="flat" cmpd="sng">
              <a:solidFill>
                <a:srgbClr val="FFAB40"/>
              </a:solidFill>
              <a:prstDash val="solid"/>
              <a:round/>
              <a:headEnd type="none" w="sm" len="sm"/>
              <a:tailEnd type="none" w="sm" len="sm"/>
            </a:ln>
            <a:effectLst>
              <a:outerShdw blurRad="127000" dist="23040" dir="5400000" rotWithShape="0">
                <a:srgbClr val="000000">
                  <a:alpha val="20000"/>
                </a:srgbClr>
              </a:outerShdw>
            </a:effectLst>
          </p:spPr>
          <p:txBody>
            <a:bodyPr spcFirstLastPara="1" wrap="square" lIns="45700" tIns="45000" rIns="45700" bIns="450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GB" b="1">
                  <a:solidFill>
                    <a:srgbClr val="FFFFFF"/>
                  </a:solidFill>
                </a:rPr>
                <a:t>IFI6</a:t>
              </a:r>
              <a:endParaRPr sz="1400" b="0" i="0" u="none" strike="noStrike" cap="none">
                <a:solidFill>
                  <a:srgbClr val="000000"/>
                </a:solidFill>
                <a:latin typeface="Arial"/>
                <a:ea typeface="Arial"/>
                <a:cs typeface="Arial"/>
                <a:sym typeface="Arial"/>
              </a:endParaRPr>
            </a:p>
          </p:txBody>
        </p:sp>
        <p:sp>
          <p:nvSpPr>
            <p:cNvPr id="756" name="Google Shape;756;p47"/>
            <p:cNvSpPr txBox="1"/>
            <p:nvPr/>
          </p:nvSpPr>
          <p:spPr>
            <a:xfrm>
              <a:off x="511230" y="1735583"/>
              <a:ext cx="2772000" cy="488700"/>
            </a:xfrm>
            <a:prstGeom prst="rect">
              <a:avLst/>
            </a:prstGeom>
            <a:noFill/>
            <a:ln>
              <a:noFill/>
            </a:ln>
          </p:spPr>
          <p:txBody>
            <a:bodyPr spcFirstLastPara="1" wrap="square" lIns="40825" tIns="40825" rIns="40825" bIns="40825" anchor="t" anchorCtr="0">
              <a:spAutoFit/>
            </a:bodyPr>
            <a:lstStyle/>
            <a:p>
              <a:pPr marL="0" marR="0" lvl="0" indent="0" algn="l" rtl="0">
                <a:lnSpc>
                  <a:spcPct val="120000"/>
                </a:lnSpc>
                <a:spcBef>
                  <a:spcPts val="0"/>
                </a:spcBef>
                <a:spcAft>
                  <a:spcPts val="0"/>
                </a:spcAft>
                <a:buClr>
                  <a:srgbClr val="2D3440"/>
                </a:buClr>
                <a:buSzPts val="1100"/>
                <a:buFont typeface="Arial"/>
                <a:buNone/>
              </a:pPr>
              <a:r>
                <a:rPr lang="en-GB" sz="1200" b="0" i="0" u="none" strike="noStrike" cap="none">
                  <a:solidFill>
                    <a:srgbClr val="585858"/>
                  </a:solidFill>
                  <a:latin typeface="Arial"/>
                  <a:ea typeface="Arial"/>
                  <a:cs typeface="Arial"/>
                  <a:sym typeface="Arial"/>
                </a:rPr>
                <a:t>1. Each entity is correctly normalised to its ID (e.g. HGNC ID)</a:t>
              </a:r>
              <a:endParaRPr sz="1200" b="0" i="0" u="none" strike="noStrike" cap="none">
                <a:solidFill>
                  <a:srgbClr val="585858"/>
                </a:solidFill>
                <a:latin typeface="Arial"/>
                <a:ea typeface="Arial"/>
                <a:cs typeface="Arial"/>
                <a:sym typeface="Arial"/>
              </a:endParaRPr>
            </a:p>
          </p:txBody>
        </p:sp>
      </p:grpSp>
      <p:grpSp>
        <p:nvGrpSpPr>
          <p:cNvPr id="757" name="Google Shape;757;p47"/>
          <p:cNvGrpSpPr/>
          <p:nvPr/>
        </p:nvGrpSpPr>
        <p:grpSpPr>
          <a:xfrm>
            <a:off x="374600" y="2655408"/>
            <a:ext cx="7926300" cy="633000"/>
            <a:chOff x="374600" y="3282329"/>
            <a:chExt cx="7926300" cy="633000"/>
          </a:xfrm>
        </p:grpSpPr>
        <p:sp>
          <p:nvSpPr>
            <p:cNvPr id="758" name="Google Shape;758;p47"/>
            <p:cNvSpPr/>
            <p:nvPr/>
          </p:nvSpPr>
          <p:spPr>
            <a:xfrm>
              <a:off x="374600" y="3282329"/>
              <a:ext cx="7926300" cy="633000"/>
            </a:xfrm>
            <a:prstGeom prst="roundRect">
              <a:avLst>
                <a:gd name="adj" fmla="val 7933"/>
              </a:avLst>
            </a:prstGeom>
            <a:solidFill>
              <a:srgbClr val="EFF2F5"/>
            </a:solidFill>
            <a:ln>
              <a:noFill/>
            </a:ln>
            <a:effectLst>
              <a:outerShdw blurRad="57150" dist="19050" dir="5400000" algn="bl" rotWithShape="0">
                <a:srgbClr val="000000">
                  <a:alpha val="14900"/>
                </a:srgbClr>
              </a:outerShdw>
            </a:effectLst>
          </p:spPr>
          <p:txBody>
            <a:bodyPr spcFirstLastPara="1" wrap="square" lIns="41500" tIns="41500" rIns="41500" bIns="41500" anchor="t" anchorCtr="0">
              <a:noAutofit/>
            </a:bodyPr>
            <a:lstStyle/>
            <a:p>
              <a:pPr marL="0" marR="0" lvl="0" indent="0" algn="l" rtl="0">
                <a:lnSpc>
                  <a:spcPct val="100000"/>
                </a:lnSpc>
                <a:spcBef>
                  <a:spcPts val="0"/>
                </a:spcBef>
                <a:spcAft>
                  <a:spcPts val="0"/>
                </a:spcAft>
                <a:buClr>
                  <a:srgbClr val="000000"/>
                </a:buClr>
                <a:buSzPts val="1300"/>
                <a:buFont typeface="Inter"/>
                <a:buNone/>
              </a:pPr>
              <a:endParaRPr sz="1300" b="0" i="0" u="none" strike="noStrike" cap="none">
                <a:solidFill>
                  <a:srgbClr val="000000"/>
                </a:solidFill>
                <a:latin typeface="Arial"/>
                <a:ea typeface="Arial"/>
                <a:cs typeface="Arial"/>
                <a:sym typeface="Arial"/>
              </a:endParaRPr>
            </a:p>
          </p:txBody>
        </p:sp>
        <p:sp>
          <p:nvSpPr>
            <p:cNvPr id="759" name="Google Shape;759;p47"/>
            <p:cNvSpPr/>
            <p:nvPr/>
          </p:nvSpPr>
          <p:spPr>
            <a:xfrm>
              <a:off x="4277758" y="3445442"/>
              <a:ext cx="1282200" cy="342300"/>
            </a:xfrm>
            <a:prstGeom prst="roundRect">
              <a:avLst>
                <a:gd name="adj" fmla="val 50000"/>
              </a:avLst>
            </a:prstGeom>
            <a:solidFill>
              <a:srgbClr val="FF0000"/>
            </a:solidFill>
            <a:ln w="12600" cap="flat" cmpd="sng">
              <a:solidFill>
                <a:srgbClr val="FFAB40"/>
              </a:solidFill>
              <a:prstDash val="solid"/>
              <a:round/>
              <a:headEnd type="none" w="sm" len="sm"/>
              <a:tailEnd type="none" w="sm" len="sm"/>
            </a:ln>
            <a:effectLst>
              <a:outerShdw blurRad="127000" dist="23040" dir="5400000" rotWithShape="0">
                <a:srgbClr val="000000">
                  <a:alpha val="20000"/>
                </a:srgbClr>
              </a:outerShdw>
            </a:effectLst>
          </p:spPr>
          <p:txBody>
            <a:bodyPr spcFirstLastPara="1" wrap="square" lIns="45700" tIns="45000" rIns="45700" bIns="450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GB" b="1">
                  <a:solidFill>
                    <a:srgbClr val="FFFFFF"/>
                  </a:solidFill>
                </a:rPr>
                <a:t>IFI6</a:t>
              </a:r>
              <a:endParaRPr sz="1400" b="0" i="0" u="none" strike="noStrike" cap="none">
                <a:solidFill>
                  <a:srgbClr val="000000"/>
                </a:solidFill>
                <a:latin typeface="Arial"/>
                <a:ea typeface="Arial"/>
                <a:cs typeface="Arial"/>
                <a:sym typeface="Arial"/>
              </a:endParaRPr>
            </a:p>
          </p:txBody>
        </p:sp>
        <p:sp>
          <p:nvSpPr>
            <p:cNvPr id="760" name="Google Shape;760;p47"/>
            <p:cNvSpPr/>
            <p:nvPr/>
          </p:nvSpPr>
          <p:spPr>
            <a:xfrm>
              <a:off x="6709613" y="3442478"/>
              <a:ext cx="1282200" cy="342300"/>
            </a:xfrm>
            <a:prstGeom prst="roundRect">
              <a:avLst>
                <a:gd name="adj" fmla="val 50000"/>
              </a:avLst>
            </a:prstGeom>
            <a:solidFill>
              <a:srgbClr val="FF0000"/>
            </a:solidFill>
            <a:ln w="12600" cap="flat" cmpd="sng">
              <a:solidFill>
                <a:srgbClr val="FFAB40"/>
              </a:solidFill>
              <a:prstDash val="solid"/>
              <a:round/>
              <a:headEnd type="none" w="sm" len="sm"/>
              <a:tailEnd type="none" w="sm" len="sm"/>
            </a:ln>
            <a:effectLst>
              <a:outerShdw blurRad="127000" dist="23040" dir="5400000" rotWithShape="0">
                <a:srgbClr val="000000">
                  <a:alpha val="20000"/>
                </a:srgbClr>
              </a:outerShdw>
            </a:effectLst>
          </p:spPr>
          <p:txBody>
            <a:bodyPr spcFirstLastPara="1" wrap="square" lIns="45700" tIns="45000" rIns="45700" bIns="450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GB" b="1">
                  <a:solidFill>
                    <a:srgbClr val="FFFFFF"/>
                  </a:solidFill>
                </a:rPr>
                <a:t>HSF1</a:t>
              </a:r>
              <a:endParaRPr sz="1400" b="0" i="0" u="none" strike="noStrike" cap="none">
                <a:solidFill>
                  <a:srgbClr val="000000"/>
                </a:solidFill>
                <a:latin typeface="Arial"/>
                <a:ea typeface="Arial"/>
                <a:cs typeface="Arial"/>
                <a:sym typeface="Arial"/>
              </a:endParaRPr>
            </a:p>
          </p:txBody>
        </p:sp>
        <p:cxnSp>
          <p:nvCxnSpPr>
            <p:cNvPr id="761" name="Google Shape;761;p47"/>
            <p:cNvCxnSpPr/>
            <p:nvPr/>
          </p:nvCxnSpPr>
          <p:spPr>
            <a:xfrm>
              <a:off x="5543805" y="3616603"/>
              <a:ext cx="1182000" cy="0"/>
            </a:xfrm>
            <a:prstGeom prst="straightConnector1">
              <a:avLst/>
            </a:prstGeom>
            <a:noFill/>
            <a:ln w="25550" cap="flat" cmpd="sng">
              <a:solidFill>
                <a:srgbClr val="216EE6"/>
              </a:solidFill>
              <a:prstDash val="solid"/>
              <a:round/>
              <a:headEnd type="none" w="sm" len="sm"/>
              <a:tailEnd type="stealth" w="med" len="med"/>
            </a:ln>
          </p:spPr>
        </p:cxnSp>
        <p:sp>
          <p:nvSpPr>
            <p:cNvPr id="762" name="Google Shape;762;p47"/>
            <p:cNvSpPr txBox="1"/>
            <p:nvPr/>
          </p:nvSpPr>
          <p:spPr>
            <a:xfrm>
              <a:off x="511230" y="3359578"/>
              <a:ext cx="2772000" cy="488700"/>
            </a:xfrm>
            <a:prstGeom prst="rect">
              <a:avLst/>
            </a:prstGeom>
            <a:noFill/>
            <a:ln>
              <a:noFill/>
            </a:ln>
          </p:spPr>
          <p:txBody>
            <a:bodyPr spcFirstLastPara="1" wrap="square" lIns="40825" tIns="40825" rIns="40825" bIns="40825" anchor="t" anchorCtr="0">
              <a:spAutoFit/>
            </a:bodyPr>
            <a:lstStyle/>
            <a:p>
              <a:pPr marL="0" marR="0" lvl="0" indent="0" algn="l" rtl="0">
                <a:lnSpc>
                  <a:spcPct val="120000"/>
                </a:lnSpc>
                <a:spcBef>
                  <a:spcPts val="0"/>
                </a:spcBef>
                <a:spcAft>
                  <a:spcPts val="0"/>
                </a:spcAft>
                <a:buClr>
                  <a:srgbClr val="2D3440"/>
                </a:buClr>
                <a:buSzPts val="1100"/>
                <a:buFont typeface="Arial"/>
                <a:buNone/>
              </a:pPr>
              <a:r>
                <a:rPr lang="en-GB" sz="1200">
                  <a:solidFill>
                    <a:srgbClr val="585858"/>
                  </a:solidFill>
                </a:rPr>
                <a:t>2</a:t>
              </a:r>
              <a:r>
                <a:rPr lang="en-GB" sz="1200" b="0" i="0" u="none" strike="noStrike" cap="none">
                  <a:solidFill>
                    <a:srgbClr val="585858"/>
                  </a:solidFill>
                  <a:latin typeface="Arial"/>
                  <a:ea typeface="Arial"/>
                  <a:cs typeface="Arial"/>
                  <a:sym typeface="Arial"/>
                </a:rPr>
                <a:t>. Relationship &amp; </a:t>
              </a:r>
              <a:r>
                <a:rPr lang="en-GB" sz="1200">
                  <a:solidFill>
                    <a:srgbClr val="585858"/>
                  </a:solidFill>
                </a:rPr>
                <a:t>d</a:t>
              </a:r>
              <a:r>
                <a:rPr lang="en-GB" sz="1200" b="0" i="0" u="none" strike="noStrike" cap="none">
                  <a:solidFill>
                    <a:srgbClr val="585858"/>
                  </a:solidFill>
                  <a:latin typeface="Arial"/>
                  <a:ea typeface="Arial"/>
                  <a:cs typeface="Arial"/>
                  <a:sym typeface="Arial"/>
                </a:rPr>
                <a:t>irectionality is correctly assigned to the relationship</a:t>
              </a:r>
              <a:endParaRPr sz="1200" b="0" i="0" u="none" strike="noStrike" cap="none">
                <a:solidFill>
                  <a:srgbClr val="585858"/>
                </a:solidFill>
                <a:latin typeface="Arial"/>
                <a:ea typeface="Arial"/>
                <a:cs typeface="Arial"/>
                <a:sym typeface="Arial"/>
              </a:endParaRPr>
            </a:p>
          </p:txBody>
        </p:sp>
      </p:grpSp>
      <p:sp>
        <p:nvSpPr>
          <p:cNvPr id="763" name="Google Shape;763;p47"/>
          <p:cNvSpPr/>
          <p:nvPr/>
        </p:nvSpPr>
        <p:spPr>
          <a:xfrm>
            <a:off x="374600" y="1238397"/>
            <a:ext cx="7926300" cy="435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b="0" i="0" u="none" strike="noStrike" cap="none">
                <a:solidFill>
                  <a:srgbClr val="182DFF"/>
                </a:solidFill>
                <a:latin typeface="Avenir"/>
                <a:ea typeface="Avenir"/>
                <a:cs typeface="Avenir"/>
                <a:sym typeface="Avenir"/>
              </a:rPr>
              <a:t>“</a:t>
            </a:r>
            <a:r>
              <a:rPr lang="en-GB" b="1">
                <a:solidFill>
                  <a:srgbClr val="182DFF"/>
                </a:solidFill>
              </a:rPr>
              <a:t>IFI6</a:t>
            </a:r>
            <a:r>
              <a:rPr lang="en-GB">
                <a:solidFill>
                  <a:srgbClr val="182DFF"/>
                </a:solidFill>
              </a:rPr>
              <a:t> augmented </a:t>
            </a:r>
            <a:r>
              <a:rPr lang="en-GB" b="1">
                <a:solidFill>
                  <a:srgbClr val="182DFF"/>
                </a:solidFill>
              </a:rPr>
              <a:t>HSF1</a:t>
            </a:r>
            <a:r>
              <a:rPr lang="en-GB">
                <a:solidFill>
                  <a:srgbClr val="182DFF"/>
                </a:solidFill>
              </a:rPr>
              <a:t> activity...</a:t>
            </a:r>
            <a:r>
              <a:rPr lang="en-GB" b="0" i="0" u="none" strike="noStrike" cap="none">
                <a:solidFill>
                  <a:srgbClr val="182DFF"/>
                </a:solidFill>
                <a:latin typeface="Avenir"/>
                <a:ea typeface="Avenir"/>
                <a:cs typeface="Avenir"/>
                <a:sym typeface="Avenir"/>
              </a:rPr>
              <a:t>”</a:t>
            </a:r>
            <a:endParaRPr b="0" i="0" u="none" strike="noStrike" cap="none">
              <a:solidFill>
                <a:srgbClr val="182DFF"/>
              </a:solidFill>
              <a:latin typeface="Arial"/>
              <a:ea typeface="Arial"/>
              <a:cs typeface="Arial"/>
              <a:sym typeface="Arial"/>
            </a:endParaRPr>
          </a:p>
        </p:txBody>
      </p:sp>
      <p:grpSp>
        <p:nvGrpSpPr>
          <p:cNvPr id="764" name="Google Shape;764;p47"/>
          <p:cNvGrpSpPr/>
          <p:nvPr/>
        </p:nvGrpSpPr>
        <p:grpSpPr>
          <a:xfrm>
            <a:off x="374600" y="3451521"/>
            <a:ext cx="7926300" cy="633000"/>
            <a:chOff x="374600" y="3756321"/>
            <a:chExt cx="7926300" cy="633000"/>
          </a:xfrm>
        </p:grpSpPr>
        <p:grpSp>
          <p:nvGrpSpPr>
            <p:cNvPr id="765" name="Google Shape;765;p47"/>
            <p:cNvGrpSpPr/>
            <p:nvPr/>
          </p:nvGrpSpPr>
          <p:grpSpPr>
            <a:xfrm>
              <a:off x="374600" y="3756321"/>
              <a:ext cx="7926300" cy="633000"/>
              <a:chOff x="374600" y="3282329"/>
              <a:chExt cx="7926300" cy="633000"/>
            </a:xfrm>
          </p:grpSpPr>
          <p:sp>
            <p:nvSpPr>
              <p:cNvPr id="766" name="Google Shape;766;p47"/>
              <p:cNvSpPr/>
              <p:nvPr/>
            </p:nvSpPr>
            <p:spPr>
              <a:xfrm>
                <a:off x="374600" y="3282329"/>
                <a:ext cx="7926300" cy="633000"/>
              </a:xfrm>
              <a:prstGeom prst="roundRect">
                <a:avLst>
                  <a:gd name="adj" fmla="val 7933"/>
                </a:avLst>
              </a:prstGeom>
              <a:solidFill>
                <a:srgbClr val="EFF2F5"/>
              </a:solidFill>
              <a:ln>
                <a:noFill/>
              </a:ln>
              <a:effectLst>
                <a:outerShdw blurRad="57150" dist="19050" dir="5400000" algn="bl" rotWithShape="0">
                  <a:srgbClr val="000000">
                    <a:alpha val="14900"/>
                  </a:srgbClr>
                </a:outerShdw>
              </a:effectLst>
            </p:spPr>
            <p:txBody>
              <a:bodyPr spcFirstLastPara="1" wrap="square" lIns="41500" tIns="41500" rIns="41500" bIns="41500" anchor="t" anchorCtr="0">
                <a:noAutofit/>
              </a:bodyPr>
              <a:lstStyle/>
              <a:p>
                <a:pPr marL="0" marR="0" lvl="0" indent="0" algn="l" rtl="0">
                  <a:lnSpc>
                    <a:spcPct val="100000"/>
                  </a:lnSpc>
                  <a:spcBef>
                    <a:spcPts val="0"/>
                  </a:spcBef>
                  <a:spcAft>
                    <a:spcPts val="0"/>
                  </a:spcAft>
                  <a:buClr>
                    <a:srgbClr val="000000"/>
                  </a:buClr>
                  <a:buSzPts val="1300"/>
                  <a:buFont typeface="Inter"/>
                  <a:buNone/>
                </a:pPr>
                <a:endParaRPr sz="1300" b="0" i="0" u="none" strike="noStrike" cap="none">
                  <a:solidFill>
                    <a:srgbClr val="000000"/>
                  </a:solidFill>
                  <a:latin typeface="Arial"/>
                  <a:ea typeface="Arial"/>
                  <a:cs typeface="Arial"/>
                  <a:sym typeface="Arial"/>
                </a:endParaRPr>
              </a:p>
            </p:txBody>
          </p:sp>
          <p:sp>
            <p:nvSpPr>
              <p:cNvPr id="767" name="Google Shape;767;p47"/>
              <p:cNvSpPr/>
              <p:nvPr/>
            </p:nvSpPr>
            <p:spPr>
              <a:xfrm>
                <a:off x="4277758" y="3445442"/>
                <a:ext cx="1282200" cy="342300"/>
              </a:xfrm>
              <a:prstGeom prst="roundRect">
                <a:avLst>
                  <a:gd name="adj" fmla="val 50000"/>
                </a:avLst>
              </a:prstGeom>
              <a:solidFill>
                <a:srgbClr val="FF0000"/>
              </a:solidFill>
              <a:ln w="12600" cap="flat" cmpd="sng">
                <a:solidFill>
                  <a:srgbClr val="FFAB40"/>
                </a:solidFill>
                <a:prstDash val="solid"/>
                <a:round/>
                <a:headEnd type="none" w="sm" len="sm"/>
                <a:tailEnd type="none" w="sm" len="sm"/>
              </a:ln>
              <a:effectLst>
                <a:outerShdw blurRad="127000" dist="23040" dir="5400000" rotWithShape="0">
                  <a:srgbClr val="000000">
                    <a:alpha val="20000"/>
                  </a:srgbClr>
                </a:outerShdw>
              </a:effectLst>
            </p:spPr>
            <p:txBody>
              <a:bodyPr spcFirstLastPara="1" wrap="square" lIns="45700" tIns="45000" rIns="45700" bIns="450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GB" b="1">
                    <a:solidFill>
                      <a:srgbClr val="FFFFFF"/>
                    </a:solidFill>
                  </a:rPr>
                  <a:t>IFI6</a:t>
                </a:r>
                <a:endParaRPr sz="1400" b="0" i="0" u="none" strike="noStrike" cap="none">
                  <a:solidFill>
                    <a:srgbClr val="000000"/>
                  </a:solidFill>
                  <a:latin typeface="Arial"/>
                  <a:ea typeface="Arial"/>
                  <a:cs typeface="Arial"/>
                  <a:sym typeface="Arial"/>
                </a:endParaRPr>
              </a:p>
            </p:txBody>
          </p:sp>
          <p:sp>
            <p:nvSpPr>
              <p:cNvPr id="768" name="Google Shape;768;p47"/>
              <p:cNvSpPr/>
              <p:nvPr/>
            </p:nvSpPr>
            <p:spPr>
              <a:xfrm>
                <a:off x="6709613" y="3442478"/>
                <a:ext cx="1282200" cy="342300"/>
              </a:xfrm>
              <a:prstGeom prst="roundRect">
                <a:avLst>
                  <a:gd name="adj" fmla="val 50000"/>
                </a:avLst>
              </a:prstGeom>
              <a:solidFill>
                <a:srgbClr val="FF0000"/>
              </a:solidFill>
              <a:ln w="12600" cap="flat" cmpd="sng">
                <a:solidFill>
                  <a:srgbClr val="FFAB40"/>
                </a:solidFill>
                <a:prstDash val="solid"/>
                <a:round/>
                <a:headEnd type="none" w="sm" len="sm"/>
                <a:tailEnd type="none" w="sm" len="sm"/>
              </a:ln>
              <a:effectLst>
                <a:outerShdw blurRad="127000" dist="23040" dir="5400000" rotWithShape="0">
                  <a:srgbClr val="000000">
                    <a:alpha val="20000"/>
                  </a:srgbClr>
                </a:outerShdw>
              </a:effectLst>
            </p:spPr>
            <p:txBody>
              <a:bodyPr spcFirstLastPara="1" wrap="square" lIns="45700" tIns="45000" rIns="45700" bIns="450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GB" b="1">
                    <a:solidFill>
                      <a:srgbClr val="FFFFFF"/>
                    </a:solidFill>
                  </a:rPr>
                  <a:t>HSF1</a:t>
                </a:r>
                <a:endParaRPr sz="1400" b="0" i="0" u="none" strike="noStrike" cap="none">
                  <a:solidFill>
                    <a:srgbClr val="000000"/>
                  </a:solidFill>
                  <a:latin typeface="Arial"/>
                  <a:ea typeface="Arial"/>
                  <a:cs typeface="Arial"/>
                  <a:sym typeface="Arial"/>
                </a:endParaRPr>
              </a:p>
            </p:txBody>
          </p:sp>
          <p:cxnSp>
            <p:nvCxnSpPr>
              <p:cNvPr id="769" name="Google Shape;769;p47"/>
              <p:cNvCxnSpPr/>
              <p:nvPr/>
            </p:nvCxnSpPr>
            <p:spPr>
              <a:xfrm>
                <a:off x="5543805" y="3616603"/>
                <a:ext cx="1182000" cy="0"/>
              </a:xfrm>
              <a:prstGeom prst="straightConnector1">
                <a:avLst/>
              </a:prstGeom>
              <a:noFill/>
              <a:ln w="25550" cap="flat" cmpd="sng">
                <a:solidFill>
                  <a:srgbClr val="216EE6"/>
                </a:solidFill>
                <a:prstDash val="solid"/>
                <a:round/>
                <a:headEnd type="none" w="sm" len="sm"/>
                <a:tailEnd type="stealth" w="med" len="med"/>
              </a:ln>
            </p:spPr>
          </p:cxnSp>
          <p:sp>
            <p:nvSpPr>
              <p:cNvPr id="770" name="Google Shape;770;p47"/>
              <p:cNvSpPr txBox="1"/>
              <p:nvPr/>
            </p:nvSpPr>
            <p:spPr>
              <a:xfrm>
                <a:off x="511230" y="3359578"/>
                <a:ext cx="2772000" cy="488700"/>
              </a:xfrm>
              <a:prstGeom prst="rect">
                <a:avLst/>
              </a:prstGeom>
              <a:noFill/>
              <a:ln>
                <a:noFill/>
              </a:ln>
            </p:spPr>
            <p:txBody>
              <a:bodyPr spcFirstLastPara="1" wrap="square" lIns="40825" tIns="40825" rIns="40825" bIns="40825" anchor="t" anchorCtr="0">
                <a:spAutoFit/>
              </a:bodyPr>
              <a:lstStyle/>
              <a:p>
                <a:pPr marL="0" marR="0" lvl="0" indent="0" algn="l" rtl="0">
                  <a:lnSpc>
                    <a:spcPct val="120000"/>
                  </a:lnSpc>
                  <a:spcBef>
                    <a:spcPts val="0"/>
                  </a:spcBef>
                  <a:spcAft>
                    <a:spcPts val="0"/>
                  </a:spcAft>
                  <a:buClr>
                    <a:srgbClr val="2D3440"/>
                  </a:buClr>
                  <a:buSzPts val="1100"/>
                  <a:buFont typeface="Arial"/>
                  <a:buNone/>
                </a:pPr>
                <a:r>
                  <a:rPr lang="en-GB" sz="1200">
                    <a:solidFill>
                      <a:srgbClr val="585858"/>
                    </a:solidFill>
                  </a:rPr>
                  <a:t>3</a:t>
                </a:r>
                <a:r>
                  <a:rPr lang="en-GB" sz="1200" b="0" i="0" u="none" strike="noStrike" cap="none">
                    <a:solidFill>
                      <a:srgbClr val="585858"/>
                    </a:solidFill>
                    <a:latin typeface="Arial"/>
                    <a:ea typeface="Arial"/>
                    <a:cs typeface="Arial"/>
                    <a:sym typeface="Arial"/>
                  </a:rPr>
                  <a:t>. Relationship type &amp; state change captured</a:t>
                </a:r>
                <a:endParaRPr sz="1200" b="0" i="0" u="none" strike="noStrike" cap="none">
                  <a:solidFill>
                    <a:srgbClr val="585858"/>
                  </a:solidFill>
                  <a:latin typeface="Arial"/>
                  <a:ea typeface="Arial"/>
                  <a:cs typeface="Arial"/>
                  <a:sym typeface="Arial"/>
                </a:endParaRPr>
              </a:p>
            </p:txBody>
          </p:sp>
        </p:grpSp>
        <p:sp>
          <p:nvSpPr>
            <p:cNvPr id="771" name="Google Shape;771;p47"/>
            <p:cNvSpPr txBox="1"/>
            <p:nvPr/>
          </p:nvSpPr>
          <p:spPr>
            <a:xfrm>
              <a:off x="5559958" y="4120233"/>
              <a:ext cx="11496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800" i="1">
                  <a:solidFill>
                    <a:schemeClr val="dk1"/>
                  </a:solidFill>
                  <a:latin typeface="Avenir"/>
                  <a:ea typeface="Avenir"/>
                  <a:cs typeface="Avenir"/>
                  <a:sym typeface="Avenir"/>
                </a:rPr>
                <a:t>augments</a:t>
              </a:r>
              <a:endParaRPr sz="800" b="0" i="1" u="none" strike="noStrike" cap="none">
                <a:solidFill>
                  <a:schemeClr val="dk1"/>
                </a:solidFill>
                <a:latin typeface="Arial"/>
                <a:ea typeface="Arial"/>
                <a:cs typeface="Arial"/>
                <a:sym typeface="Arial"/>
              </a:endParaRPr>
            </a:p>
          </p:txBody>
        </p:sp>
        <p:sp>
          <p:nvSpPr>
            <p:cNvPr id="772" name="Google Shape;772;p47"/>
            <p:cNvSpPr txBox="1"/>
            <p:nvPr/>
          </p:nvSpPr>
          <p:spPr>
            <a:xfrm>
              <a:off x="5559959" y="3845513"/>
              <a:ext cx="11496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800" i="1">
                  <a:solidFill>
                    <a:schemeClr val="dk1"/>
                  </a:solidFill>
                  <a:latin typeface="Avenir"/>
                  <a:ea typeface="Avenir"/>
                  <a:cs typeface="Avenir"/>
                  <a:sym typeface="Avenir"/>
                </a:rPr>
                <a:t>increases</a:t>
              </a:r>
              <a:endParaRPr sz="800" b="0" i="1" u="none" strike="noStrike" cap="none">
                <a:solidFill>
                  <a:schemeClr val="dk1"/>
                </a:solidFill>
                <a:latin typeface="Arial"/>
                <a:ea typeface="Arial"/>
                <a:cs typeface="Arial"/>
                <a:sym typeface="Arial"/>
              </a:endParaRPr>
            </a:p>
          </p:txBody>
        </p:sp>
      </p:grpSp>
      <p:sp>
        <p:nvSpPr>
          <p:cNvPr id="773" name="Google Shape;773;p47"/>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Biorelate</a:t>
            </a:r>
            <a:endParaRPr sz="908" b="0" i="0" u="none" strike="noStrike" cap="none">
              <a:solidFill>
                <a:schemeClr val="accent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anim calcmode="lin" valueType="num">
                                      <p:cBhvr additive="base">
                                        <p:cTn id="7" dur="500"/>
                                        <p:tgtEl>
                                          <p:spTgt spid="75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57"/>
                                        </p:tgtEl>
                                        <p:attrNameLst>
                                          <p:attrName>style.visibility</p:attrName>
                                        </p:attrNameLst>
                                      </p:cBhvr>
                                      <p:to>
                                        <p:strVal val="visible"/>
                                      </p:to>
                                    </p:set>
                                    <p:anim calcmode="lin" valueType="num">
                                      <p:cBhvr additive="base">
                                        <p:cTn id="12" dur="500"/>
                                        <p:tgtEl>
                                          <p:spTgt spid="75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64"/>
                                        </p:tgtEl>
                                        <p:attrNameLst>
                                          <p:attrName>style.visibility</p:attrName>
                                        </p:attrNameLst>
                                      </p:cBhvr>
                                      <p:to>
                                        <p:strVal val="visible"/>
                                      </p:to>
                                    </p:set>
                                    <p:anim calcmode="lin" valueType="num">
                                      <p:cBhvr additive="base">
                                        <p:cTn id="17" dur="500"/>
                                        <p:tgtEl>
                                          <p:spTgt spid="7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8"/>
          <p:cNvSpPr txBox="1"/>
          <p:nvPr/>
        </p:nvSpPr>
        <p:spPr>
          <a:xfrm>
            <a:off x="278625" y="120100"/>
            <a:ext cx="87366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800"/>
              <a:t>Cause-and-effect can be used to</a:t>
            </a:r>
            <a:r>
              <a:rPr lang="en-GB" sz="1800" b="1"/>
              <a:t> </a:t>
            </a:r>
            <a:r>
              <a:rPr lang="en-GB" sz="1800"/>
              <a:t>find</a:t>
            </a:r>
            <a:r>
              <a:rPr lang="en-GB" sz="1800" b="1"/>
              <a:t> direct links between targets and diseases</a:t>
            </a:r>
            <a:endParaRPr sz="1800" b="1"/>
          </a:p>
        </p:txBody>
      </p:sp>
      <p:sp>
        <p:nvSpPr>
          <p:cNvPr id="779" name="Google Shape;779;p48"/>
          <p:cNvSpPr/>
          <p:nvPr/>
        </p:nvSpPr>
        <p:spPr>
          <a:xfrm>
            <a:off x="4213554" y="4776450"/>
            <a:ext cx="4335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7</a:t>
            </a:fld>
            <a:endParaRPr sz="999" b="0" i="0" u="none" strike="noStrike" cap="none">
              <a:solidFill>
                <a:srgbClr val="000000"/>
              </a:solidFill>
              <a:latin typeface="Arial"/>
              <a:ea typeface="Arial"/>
              <a:cs typeface="Arial"/>
              <a:sym typeface="Arial"/>
            </a:endParaRPr>
          </a:p>
        </p:txBody>
      </p:sp>
      <p:pic>
        <p:nvPicPr>
          <p:cNvPr id="780" name="Google Shape;780;p48" descr="Google Shape;510;p123"/>
          <p:cNvPicPr preferRelativeResize="0"/>
          <p:nvPr/>
        </p:nvPicPr>
        <p:blipFill rotWithShape="1">
          <a:blip r:embed="rId3">
            <a:alphaModFix/>
          </a:blip>
          <a:srcRect/>
          <a:stretch/>
        </p:blipFill>
        <p:spPr>
          <a:xfrm>
            <a:off x="175524" y="4790167"/>
            <a:ext cx="837416" cy="171602"/>
          </a:xfrm>
          <a:prstGeom prst="rect">
            <a:avLst/>
          </a:prstGeom>
          <a:noFill/>
          <a:ln>
            <a:noFill/>
          </a:ln>
        </p:spPr>
      </p:pic>
      <p:pic>
        <p:nvPicPr>
          <p:cNvPr id="781" name="Google Shape;781;p48"/>
          <p:cNvPicPr preferRelativeResize="0"/>
          <p:nvPr/>
        </p:nvPicPr>
        <p:blipFill>
          <a:blip r:embed="rId4">
            <a:alphaModFix/>
          </a:blip>
          <a:stretch>
            <a:fillRect/>
          </a:stretch>
        </p:blipFill>
        <p:spPr>
          <a:xfrm>
            <a:off x="123975" y="779600"/>
            <a:ext cx="4299876" cy="3584300"/>
          </a:xfrm>
          <a:prstGeom prst="rect">
            <a:avLst/>
          </a:prstGeom>
          <a:noFill/>
          <a:ln>
            <a:noFill/>
          </a:ln>
        </p:spPr>
      </p:pic>
      <p:pic>
        <p:nvPicPr>
          <p:cNvPr id="782" name="Google Shape;782;p48"/>
          <p:cNvPicPr preferRelativeResize="0"/>
          <p:nvPr/>
        </p:nvPicPr>
        <p:blipFill>
          <a:blip r:embed="rId5">
            <a:alphaModFix/>
          </a:blip>
          <a:stretch>
            <a:fillRect/>
          </a:stretch>
        </p:blipFill>
        <p:spPr>
          <a:xfrm>
            <a:off x="4653900" y="835607"/>
            <a:ext cx="4299875" cy="1044943"/>
          </a:xfrm>
          <a:prstGeom prst="rect">
            <a:avLst/>
          </a:prstGeom>
          <a:noFill/>
          <a:ln>
            <a:noFill/>
          </a:ln>
        </p:spPr>
      </p:pic>
      <p:pic>
        <p:nvPicPr>
          <p:cNvPr id="783" name="Google Shape;783;p48"/>
          <p:cNvPicPr preferRelativeResize="0"/>
          <p:nvPr/>
        </p:nvPicPr>
        <p:blipFill rotWithShape="1">
          <a:blip r:embed="rId6">
            <a:alphaModFix/>
          </a:blip>
          <a:srcRect b="7527"/>
          <a:stretch/>
        </p:blipFill>
        <p:spPr>
          <a:xfrm>
            <a:off x="4653900" y="1973925"/>
            <a:ext cx="4299875" cy="1085950"/>
          </a:xfrm>
          <a:prstGeom prst="rect">
            <a:avLst/>
          </a:prstGeom>
          <a:noFill/>
          <a:ln>
            <a:noFill/>
          </a:ln>
        </p:spPr>
      </p:pic>
      <p:sp>
        <p:nvSpPr>
          <p:cNvPr id="784" name="Google Shape;784;p48"/>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Web</a:t>
            </a:r>
            <a:endParaRPr sz="908" b="0" i="0" u="none" strike="noStrike" cap="none">
              <a:solidFill>
                <a:schemeClr val="accent4"/>
              </a:solidFill>
              <a:latin typeface="Arial"/>
              <a:ea typeface="Arial"/>
              <a:cs typeface="Arial"/>
              <a:sym typeface="Arial"/>
            </a:endParaRPr>
          </a:p>
        </p:txBody>
      </p:sp>
      <p:sp>
        <p:nvSpPr>
          <p:cNvPr id="785" name="Google Shape;785;p48"/>
          <p:cNvSpPr/>
          <p:nvPr/>
        </p:nvSpPr>
        <p:spPr>
          <a:xfrm>
            <a:off x="278648" y="4106482"/>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endParaRPr sz="1907" b="0" i="0" u="none" strike="noStrike" cap="none">
              <a:solidFill>
                <a:schemeClr val="dk1"/>
              </a:solidFill>
              <a:latin typeface="Arial"/>
              <a:ea typeface="Arial"/>
              <a:cs typeface="Arial"/>
              <a:sym typeface="Arial"/>
            </a:endParaRPr>
          </a:p>
        </p:txBody>
      </p:sp>
      <p:pic>
        <p:nvPicPr>
          <p:cNvPr id="786" name="Google Shape;786;p48"/>
          <p:cNvPicPr preferRelativeResize="0"/>
          <p:nvPr/>
        </p:nvPicPr>
        <p:blipFill>
          <a:blip r:embed="rId7">
            <a:alphaModFix/>
          </a:blip>
          <a:stretch>
            <a:fillRect/>
          </a:stretch>
        </p:blipFill>
        <p:spPr>
          <a:xfrm>
            <a:off x="4686363" y="3153250"/>
            <a:ext cx="4127761" cy="1085950"/>
          </a:xfrm>
          <a:prstGeom prst="rect">
            <a:avLst/>
          </a:prstGeom>
          <a:noFill/>
          <a:ln>
            <a:noFill/>
          </a:ln>
        </p:spPr>
      </p:pic>
      <p:sp>
        <p:nvSpPr>
          <p:cNvPr id="787" name="Google Shape;787;p48"/>
          <p:cNvSpPr/>
          <p:nvPr/>
        </p:nvSpPr>
        <p:spPr>
          <a:xfrm>
            <a:off x="187713" y="2090325"/>
            <a:ext cx="4172400" cy="3129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49"/>
          <p:cNvSpPr/>
          <p:nvPr/>
        </p:nvSpPr>
        <p:spPr>
          <a:xfrm>
            <a:off x="4367104" y="4776675"/>
            <a:ext cx="409800" cy="198600"/>
          </a:xfrm>
          <a:prstGeom prst="rect">
            <a:avLst/>
          </a:prstGeom>
          <a:noFill/>
          <a:ln>
            <a:noFill/>
          </a:ln>
        </p:spPr>
        <p:txBody>
          <a:bodyPr spcFirstLastPara="1" wrap="square" lIns="93150" tIns="93150" rIns="93150" bIns="93150" anchor="ctr" anchorCtr="0">
            <a:noAutofit/>
          </a:bodyPr>
          <a:lstStyle/>
          <a:p>
            <a:pPr marL="0" marR="0" lvl="0" indent="0" algn="r" rtl="0">
              <a:lnSpc>
                <a:spcPct val="100000"/>
              </a:lnSpc>
              <a:spcBef>
                <a:spcPts val="0"/>
              </a:spcBef>
              <a:spcAft>
                <a:spcPts val="0"/>
              </a:spcAft>
              <a:buNone/>
            </a:pPr>
            <a:fld id="{00000000-1234-1234-1234-123412341234}" type="slidenum">
              <a:rPr lang="en-GB" sz="999" b="0" i="0" u="none" strike="noStrike" cap="none">
                <a:solidFill>
                  <a:srgbClr val="585858"/>
                </a:solidFill>
                <a:latin typeface="Arial"/>
                <a:ea typeface="Arial"/>
                <a:cs typeface="Arial"/>
                <a:sym typeface="Arial"/>
              </a:rPr>
              <a:t>8</a:t>
            </a:fld>
            <a:endParaRPr sz="999" b="0" i="0" u="none" strike="noStrike" cap="none">
              <a:solidFill>
                <a:srgbClr val="000000"/>
              </a:solidFill>
              <a:latin typeface="Arial"/>
              <a:ea typeface="Arial"/>
              <a:cs typeface="Arial"/>
              <a:sym typeface="Arial"/>
            </a:endParaRPr>
          </a:p>
        </p:txBody>
      </p:sp>
      <p:pic>
        <p:nvPicPr>
          <p:cNvPr id="793" name="Google Shape;793;p49" descr="Google Shape;510;p123"/>
          <p:cNvPicPr preferRelativeResize="0"/>
          <p:nvPr/>
        </p:nvPicPr>
        <p:blipFill rotWithShape="1">
          <a:blip r:embed="rId3">
            <a:alphaModFix/>
          </a:blip>
          <a:srcRect/>
          <a:stretch/>
        </p:blipFill>
        <p:spPr>
          <a:xfrm>
            <a:off x="175524" y="4790167"/>
            <a:ext cx="837415" cy="171602"/>
          </a:xfrm>
          <a:prstGeom prst="rect">
            <a:avLst/>
          </a:prstGeom>
          <a:noFill/>
          <a:ln>
            <a:noFill/>
          </a:ln>
        </p:spPr>
      </p:pic>
      <p:sp>
        <p:nvSpPr>
          <p:cNvPr id="794" name="Google Shape;794;p49"/>
          <p:cNvSpPr/>
          <p:nvPr/>
        </p:nvSpPr>
        <p:spPr>
          <a:xfrm>
            <a:off x="235993" y="234844"/>
            <a:ext cx="8736600" cy="6837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r>
              <a:rPr lang="en-GB" sz="1907" b="1">
                <a:solidFill>
                  <a:schemeClr val="dk1"/>
                </a:solidFill>
              </a:rPr>
              <a:t>Cause-and-effect relationships</a:t>
            </a:r>
            <a:r>
              <a:rPr lang="en-GB" sz="1907">
                <a:solidFill>
                  <a:schemeClr val="dk1"/>
                </a:solidFill>
              </a:rPr>
              <a:t> can be connected to </a:t>
            </a:r>
            <a:r>
              <a:rPr lang="en-GB" sz="1907" b="1">
                <a:solidFill>
                  <a:schemeClr val="dk1"/>
                </a:solidFill>
              </a:rPr>
              <a:t>help build hypotheses</a:t>
            </a:r>
            <a:endParaRPr sz="1907" b="1" i="0" u="none" strike="noStrike" cap="none">
              <a:solidFill>
                <a:schemeClr val="dk1"/>
              </a:solidFill>
            </a:endParaRPr>
          </a:p>
        </p:txBody>
      </p:sp>
      <p:sp>
        <p:nvSpPr>
          <p:cNvPr id="795" name="Google Shape;795;p49"/>
          <p:cNvSpPr/>
          <p:nvPr/>
        </p:nvSpPr>
        <p:spPr>
          <a:xfrm>
            <a:off x="236000" y="1189724"/>
            <a:ext cx="3752100" cy="956100"/>
          </a:xfrm>
          <a:prstGeom prst="roundRect">
            <a:avLst>
              <a:gd name="adj" fmla="val 7933"/>
            </a:avLst>
          </a:prstGeom>
          <a:solidFill>
            <a:srgbClr val="FFFFFF"/>
          </a:solidFill>
          <a:ln>
            <a:noFill/>
          </a:ln>
          <a:effectLst>
            <a:outerShdw blurRad="254000" dist="23040" dir="5400000" rotWithShape="0">
              <a:srgbClr val="000000">
                <a:alpha val="15686"/>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9"/>
          <p:cNvSpPr/>
          <p:nvPr/>
        </p:nvSpPr>
        <p:spPr>
          <a:xfrm>
            <a:off x="310101" y="1364208"/>
            <a:ext cx="3603600" cy="532800"/>
          </a:xfrm>
          <a:prstGeom prst="rect">
            <a:avLst/>
          </a:prstGeom>
          <a:noFill/>
          <a:ln>
            <a:noFill/>
          </a:ln>
        </p:spPr>
        <p:txBody>
          <a:bodyPr spcFirstLastPara="1" wrap="square" lIns="41500" tIns="40850" rIns="41500" bIns="40850" anchor="t" anchorCtr="0">
            <a:noAutofit/>
          </a:bodyPr>
          <a:lstStyle/>
          <a:p>
            <a:pPr marL="0" marR="0" lvl="0" indent="0" algn="l" rtl="0">
              <a:lnSpc>
                <a:spcPct val="120000"/>
              </a:lnSpc>
              <a:spcBef>
                <a:spcPts val="0"/>
              </a:spcBef>
              <a:spcAft>
                <a:spcPts val="0"/>
              </a:spcAft>
              <a:buNone/>
            </a:pPr>
            <a:r>
              <a:rPr lang="en-GB" sz="1271" b="0" i="0" u="none" strike="noStrike" cap="none">
                <a:solidFill>
                  <a:srgbClr val="344562"/>
                </a:solidFill>
                <a:latin typeface="Arial"/>
                <a:ea typeface="Arial"/>
                <a:cs typeface="Arial"/>
                <a:sym typeface="Arial"/>
              </a:rPr>
              <a:t>“</a:t>
            </a:r>
            <a:r>
              <a:rPr lang="en-GB" sz="1271" b="1"/>
              <a:t>IFI6</a:t>
            </a:r>
            <a:r>
              <a:rPr lang="en-GB" sz="1271"/>
              <a:t> augmented </a:t>
            </a:r>
            <a:r>
              <a:rPr lang="en-GB" sz="1271" b="1"/>
              <a:t>HSF1</a:t>
            </a:r>
            <a:r>
              <a:rPr lang="en-GB" sz="1271"/>
              <a:t> activity...</a:t>
            </a:r>
            <a:r>
              <a:rPr lang="en-GB" sz="1271" b="0" i="0" u="none" strike="noStrike" cap="none">
                <a:solidFill>
                  <a:srgbClr val="000000"/>
                </a:solidFill>
                <a:latin typeface="Arial"/>
                <a:ea typeface="Arial"/>
                <a:cs typeface="Arial"/>
                <a:sym typeface="Arial"/>
              </a:rPr>
              <a:t>”</a:t>
            </a:r>
            <a:endParaRPr sz="1271" b="0" i="0" u="none" strike="noStrike" cap="none">
              <a:solidFill>
                <a:srgbClr val="000000"/>
              </a:solidFill>
              <a:latin typeface="Arial"/>
              <a:ea typeface="Arial"/>
              <a:cs typeface="Arial"/>
              <a:sym typeface="Arial"/>
            </a:endParaRPr>
          </a:p>
        </p:txBody>
      </p:sp>
      <p:sp>
        <p:nvSpPr>
          <p:cNvPr id="797" name="Google Shape;797;p49"/>
          <p:cNvSpPr/>
          <p:nvPr/>
        </p:nvSpPr>
        <p:spPr>
          <a:xfrm>
            <a:off x="331801" y="1733297"/>
            <a:ext cx="3078900" cy="267300"/>
          </a:xfrm>
          <a:prstGeom prst="rect">
            <a:avLst/>
          </a:prstGeom>
          <a:noFill/>
          <a:ln>
            <a:noFill/>
          </a:ln>
        </p:spPr>
        <p:txBody>
          <a:bodyPr spcFirstLastPara="1" wrap="square" lIns="41500" tIns="40850" rIns="41500" bIns="40850" anchor="t" anchorCtr="0">
            <a:noAutofit/>
          </a:bodyPr>
          <a:lstStyle/>
          <a:p>
            <a:pPr marL="0" marR="0" lvl="0" indent="0" algn="l" rtl="0">
              <a:lnSpc>
                <a:spcPct val="120000"/>
              </a:lnSpc>
              <a:spcBef>
                <a:spcPts val="0"/>
              </a:spcBef>
              <a:spcAft>
                <a:spcPts val="0"/>
              </a:spcAft>
              <a:buNone/>
            </a:pPr>
            <a:r>
              <a:rPr lang="en-GB" sz="1089">
                <a:solidFill>
                  <a:srgbClr val="585858"/>
                </a:solidFill>
              </a:rPr>
              <a:t>Jia</a:t>
            </a:r>
            <a:r>
              <a:rPr lang="en-GB" sz="1089" b="0" i="0" u="none" strike="noStrike" cap="none">
                <a:solidFill>
                  <a:srgbClr val="585858"/>
                </a:solidFill>
                <a:latin typeface="Arial"/>
                <a:ea typeface="Arial"/>
                <a:cs typeface="Arial"/>
                <a:sym typeface="Arial"/>
              </a:rPr>
              <a:t> </a:t>
            </a:r>
            <a:r>
              <a:rPr lang="en-GB" sz="1089" b="0" i="1" u="none" strike="noStrike" cap="none">
                <a:solidFill>
                  <a:srgbClr val="585858"/>
                </a:solidFill>
                <a:latin typeface="Arial"/>
                <a:ea typeface="Arial"/>
                <a:cs typeface="Arial"/>
                <a:sym typeface="Arial"/>
              </a:rPr>
              <a:t>et al</a:t>
            </a:r>
            <a:r>
              <a:rPr lang="en-GB" sz="1089" b="0" i="0" u="none" strike="noStrike" cap="none">
                <a:solidFill>
                  <a:srgbClr val="585858"/>
                </a:solidFill>
                <a:latin typeface="Arial"/>
                <a:ea typeface="Arial"/>
                <a:cs typeface="Arial"/>
                <a:sym typeface="Arial"/>
              </a:rPr>
              <a:t>, </a:t>
            </a:r>
            <a:r>
              <a:rPr lang="en-GB" sz="1089">
                <a:solidFill>
                  <a:srgbClr val="585858"/>
                </a:solidFill>
              </a:rPr>
              <a:t>2020</a:t>
            </a:r>
            <a:r>
              <a:rPr lang="en-GB" sz="1089" b="0" i="0" u="none" strike="noStrike" cap="none">
                <a:solidFill>
                  <a:srgbClr val="585858"/>
                </a:solidFill>
                <a:latin typeface="Arial"/>
                <a:ea typeface="Arial"/>
                <a:cs typeface="Arial"/>
                <a:sym typeface="Arial"/>
              </a:rPr>
              <a:t>, </a:t>
            </a:r>
            <a:r>
              <a:rPr lang="en-GB" sz="1089">
                <a:solidFill>
                  <a:srgbClr val="585858"/>
                </a:solidFill>
              </a:rPr>
              <a:t>JDS</a:t>
            </a:r>
            <a:endParaRPr sz="1089" b="0" i="0" u="none" strike="noStrike" cap="none">
              <a:solidFill>
                <a:srgbClr val="000000"/>
              </a:solidFill>
              <a:latin typeface="Arial"/>
              <a:ea typeface="Arial"/>
              <a:cs typeface="Arial"/>
              <a:sym typeface="Arial"/>
            </a:endParaRPr>
          </a:p>
        </p:txBody>
      </p:sp>
      <p:grpSp>
        <p:nvGrpSpPr>
          <p:cNvPr id="798" name="Google Shape;798;p49"/>
          <p:cNvGrpSpPr/>
          <p:nvPr/>
        </p:nvGrpSpPr>
        <p:grpSpPr>
          <a:xfrm>
            <a:off x="235981" y="2190270"/>
            <a:ext cx="3751842" cy="805997"/>
            <a:chOff x="259920" y="2915640"/>
            <a:chExt cx="4132440" cy="887760"/>
          </a:xfrm>
        </p:grpSpPr>
        <p:grpSp>
          <p:nvGrpSpPr>
            <p:cNvPr id="799" name="Google Shape;799;p49"/>
            <p:cNvGrpSpPr/>
            <p:nvPr/>
          </p:nvGrpSpPr>
          <p:grpSpPr>
            <a:xfrm>
              <a:off x="259920" y="2915640"/>
              <a:ext cx="4132440" cy="887760"/>
              <a:chOff x="259920" y="2915640"/>
              <a:chExt cx="4132440" cy="887760"/>
            </a:xfrm>
          </p:grpSpPr>
          <p:sp>
            <p:nvSpPr>
              <p:cNvPr id="800" name="Google Shape;800;p49"/>
              <p:cNvSpPr/>
              <p:nvPr/>
            </p:nvSpPr>
            <p:spPr>
              <a:xfrm>
                <a:off x="259920" y="2915640"/>
                <a:ext cx="4132440" cy="887760"/>
              </a:xfrm>
              <a:prstGeom prst="roundRect">
                <a:avLst>
                  <a:gd name="adj" fmla="val 12240"/>
                </a:avLst>
              </a:prstGeom>
              <a:solidFill>
                <a:srgbClr val="FFFFFF"/>
              </a:solidFill>
              <a:ln>
                <a:noFill/>
              </a:ln>
              <a:effectLst>
                <a:outerShdw blurRad="254000" dist="23040" dir="5400000" rotWithShape="0">
                  <a:srgbClr val="000000">
                    <a:alpha val="15686"/>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9"/>
              <p:cNvSpPr/>
              <p:nvPr/>
            </p:nvSpPr>
            <p:spPr>
              <a:xfrm>
                <a:off x="377640" y="3045960"/>
                <a:ext cx="3969000" cy="328450"/>
              </a:xfrm>
              <a:prstGeom prst="rect">
                <a:avLst/>
              </a:prstGeom>
              <a:noFill/>
              <a:ln>
                <a:noFill/>
              </a:ln>
            </p:spPr>
            <p:txBody>
              <a:bodyPr spcFirstLastPara="1" wrap="square" lIns="41500" tIns="40850" rIns="41500" bIns="40850" anchor="t" anchorCtr="0">
                <a:noAutofit/>
              </a:bodyPr>
              <a:lstStyle/>
              <a:p>
                <a:pPr marL="0" marR="0" lvl="0" indent="0" algn="l" rtl="0">
                  <a:lnSpc>
                    <a:spcPct val="120000"/>
                  </a:lnSpc>
                  <a:spcBef>
                    <a:spcPts val="0"/>
                  </a:spcBef>
                  <a:spcAft>
                    <a:spcPts val="0"/>
                  </a:spcAft>
                  <a:buNone/>
                </a:pPr>
                <a:r>
                  <a:rPr lang="en-GB" sz="1271" b="0" i="0" u="none" strike="noStrike" cap="none">
                    <a:solidFill>
                      <a:srgbClr val="000000"/>
                    </a:solidFill>
                    <a:latin typeface="Arial"/>
                    <a:ea typeface="Arial"/>
                    <a:cs typeface="Arial"/>
                    <a:sym typeface="Arial"/>
                  </a:rPr>
                  <a:t>“</a:t>
                </a:r>
                <a:r>
                  <a:rPr lang="en-GB" sz="1271" b="1"/>
                  <a:t>...HSF1-</a:t>
                </a:r>
                <a:r>
                  <a:rPr lang="en-GB" sz="1271"/>
                  <a:t>mediated upregulation of </a:t>
                </a:r>
                <a:r>
                  <a:rPr lang="en-GB" sz="1271" b="1"/>
                  <a:t>LDH-A.</a:t>
                </a:r>
                <a:r>
                  <a:rPr lang="en-GB" sz="1271" b="0" i="0" u="none" strike="noStrike" cap="none">
                    <a:solidFill>
                      <a:srgbClr val="000000"/>
                    </a:solidFill>
                    <a:latin typeface="Arial"/>
                    <a:ea typeface="Arial"/>
                    <a:cs typeface="Arial"/>
                    <a:sym typeface="Arial"/>
                  </a:rPr>
                  <a:t>”</a:t>
                </a:r>
                <a:endParaRPr sz="1271" b="0" i="0" u="none" strike="noStrike" cap="none">
                  <a:solidFill>
                    <a:srgbClr val="000000"/>
                  </a:solidFill>
                  <a:latin typeface="Arial"/>
                  <a:ea typeface="Arial"/>
                  <a:cs typeface="Arial"/>
                  <a:sym typeface="Arial"/>
                </a:endParaRPr>
              </a:p>
            </p:txBody>
          </p:sp>
        </p:grpSp>
        <p:sp>
          <p:nvSpPr>
            <p:cNvPr id="802" name="Google Shape;802;p49"/>
            <p:cNvSpPr/>
            <p:nvPr/>
          </p:nvSpPr>
          <p:spPr>
            <a:xfrm>
              <a:off x="377640" y="3346561"/>
              <a:ext cx="3391200" cy="294482"/>
            </a:xfrm>
            <a:prstGeom prst="rect">
              <a:avLst/>
            </a:prstGeom>
            <a:noFill/>
            <a:ln>
              <a:noFill/>
            </a:ln>
          </p:spPr>
          <p:txBody>
            <a:bodyPr spcFirstLastPara="1" wrap="square" lIns="41500" tIns="40850" rIns="41500" bIns="40850" anchor="t" anchorCtr="0">
              <a:noAutofit/>
            </a:bodyPr>
            <a:lstStyle/>
            <a:p>
              <a:pPr marL="0" marR="0" lvl="0" indent="0" algn="l" rtl="0">
                <a:lnSpc>
                  <a:spcPct val="120000"/>
                </a:lnSpc>
                <a:spcBef>
                  <a:spcPts val="0"/>
                </a:spcBef>
                <a:spcAft>
                  <a:spcPts val="0"/>
                </a:spcAft>
                <a:buNone/>
              </a:pPr>
              <a:r>
                <a:rPr lang="en-GB" sz="1089">
                  <a:solidFill>
                    <a:srgbClr val="585858"/>
                  </a:solidFill>
                </a:rPr>
                <a:t>Zhao</a:t>
              </a:r>
              <a:r>
                <a:rPr lang="en-GB" sz="1089" b="0" i="0" u="none" strike="noStrike" cap="none">
                  <a:solidFill>
                    <a:srgbClr val="585858"/>
                  </a:solidFill>
                  <a:latin typeface="Arial"/>
                  <a:ea typeface="Arial"/>
                  <a:cs typeface="Arial"/>
                  <a:sym typeface="Arial"/>
                </a:rPr>
                <a:t> </a:t>
              </a:r>
              <a:r>
                <a:rPr lang="en-GB" sz="1089" b="0" i="1" u="none" strike="noStrike" cap="none">
                  <a:solidFill>
                    <a:srgbClr val="585858"/>
                  </a:solidFill>
                  <a:latin typeface="Arial"/>
                  <a:ea typeface="Arial"/>
                  <a:cs typeface="Arial"/>
                  <a:sym typeface="Arial"/>
                </a:rPr>
                <a:t>et al</a:t>
              </a:r>
              <a:r>
                <a:rPr lang="en-GB" sz="1089" b="0" i="0" u="none" strike="noStrike" cap="none">
                  <a:solidFill>
                    <a:srgbClr val="585858"/>
                  </a:solidFill>
                  <a:latin typeface="Arial"/>
                  <a:ea typeface="Arial"/>
                  <a:cs typeface="Arial"/>
                  <a:sym typeface="Arial"/>
                </a:rPr>
                <a:t>, </a:t>
              </a:r>
              <a:r>
                <a:rPr lang="en-GB" sz="1089">
                  <a:solidFill>
                    <a:srgbClr val="585858"/>
                  </a:solidFill>
                </a:rPr>
                <a:t>2009</a:t>
              </a:r>
              <a:r>
                <a:rPr lang="en-GB" sz="1089" b="0" i="0" u="none" strike="noStrike" cap="none">
                  <a:solidFill>
                    <a:srgbClr val="585858"/>
                  </a:solidFill>
                  <a:latin typeface="Arial"/>
                  <a:ea typeface="Arial"/>
                  <a:cs typeface="Arial"/>
                  <a:sym typeface="Arial"/>
                </a:rPr>
                <a:t>, </a:t>
              </a:r>
              <a:r>
                <a:rPr lang="en-GB" sz="1089">
                  <a:solidFill>
                    <a:srgbClr val="585858"/>
                  </a:solidFill>
                </a:rPr>
                <a:t>Oncogene</a:t>
              </a:r>
              <a:endParaRPr sz="1089" b="0" i="0" u="none" strike="noStrike" cap="none">
                <a:solidFill>
                  <a:srgbClr val="000000"/>
                </a:solidFill>
                <a:latin typeface="Arial"/>
                <a:ea typeface="Arial"/>
                <a:cs typeface="Arial"/>
                <a:sym typeface="Arial"/>
              </a:endParaRPr>
            </a:p>
          </p:txBody>
        </p:sp>
      </p:grpSp>
      <p:grpSp>
        <p:nvGrpSpPr>
          <p:cNvPr id="803" name="Google Shape;803;p49"/>
          <p:cNvGrpSpPr/>
          <p:nvPr/>
        </p:nvGrpSpPr>
        <p:grpSpPr>
          <a:xfrm>
            <a:off x="235981" y="3061634"/>
            <a:ext cx="3751842" cy="956019"/>
            <a:chOff x="259920" y="3875400"/>
            <a:chExt cx="4132440" cy="1053000"/>
          </a:xfrm>
        </p:grpSpPr>
        <p:sp>
          <p:nvSpPr>
            <p:cNvPr id="804" name="Google Shape;804;p49"/>
            <p:cNvSpPr/>
            <p:nvPr/>
          </p:nvSpPr>
          <p:spPr>
            <a:xfrm>
              <a:off x="259920" y="3875400"/>
              <a:ext cx="4132440" cy="1053000"/>
            </a:xfrm>
            <a:prstGeom prst="roundRect">
              <a:avLst>
                <a:gd name="adj" fmla="val 10323"/>
              </a:avLst>
            </a:prstGeom>
            <a:solidFill>
              <a:srgbClr val="FFFFFF"/>
            </a:solidFill>
            <a:ln>
              <a:noFill/>
            </a:ln>
            <a:effectLst>
              <a:outerShdw blurRad="254000" dist="23040" dir="5400000" rotWithShape="0">
                <a:srgbClr val="000000">
                  <a:alpha val="15686"/>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9"/>
            <p:cNvSpPr/>
            <p:nvPr/>
          </p:nvSpPr>
          <p:spPr>
            <a:xfrm>
              <a:off x="377640" y="4005720"/>
              <a:ext cx="3969000" cy="586923"/>
            </a:xfrm>
            <a:prstGeom prst="rect">
              <a:avLst/>
            </a:prstGeom>
            <a:noFill/>
            <a:ln>
              <a:noFill/>
            </a:ln>
          </p:spPr>
          <p:txBody>
            <a:bodyPr spcFirstLastPara="1" wrap="square" lIns="41500" tIns="40850" rIns="41500" bIns="40850" anchor="t" anchorCtr="0">
              <a:noAutofit/>
            </a:bodyPr>
            <a:lstStyle/>
            <a:p>
              <a:pPr marL="0" marR="0" lvl="0" indent="0" algn="l" rtl="0">
                <a:lnSpc>
                  <a:spcPct val="120000"/>
                </a:lnSpc>
                <a:spcBef>
                  <a:spcPts val="0"/>
                </a:spcBef>
                <a:spcAft>
                  <a:spcPts val="0"/>
                </a:spcAft>
                <a:buNone/>
              </a:pPr>
              <a:r>
                <a:rPr lang="en-GB" sz="1271" b="0" i="0" u="none" strike="noStrike" cap="none">
                  <a:solidFill>
                    <a:srgbClr val="000000"/>
                  </a:solidFill>
                  <a:latin typeface="Arial"/>
                  <a:ea typeface="Arial"/>
                  <a:cs typeface="Arial"/>
                  <a:sym typeface="Arial"/>
                </a:rPr>
                <a:t>“...</a:t>
              </a:r>
              <a:r>
                <a:rPr lang="en-GB" sz="1271" b="1"/>
                <a:t>LDH-A</a:t>
              </a:r>
              <a:r>
                <a:rPr lang="en-GB" sz="1271"/>
                <a:t> silencing suppresses </a:t>
              </a:r>
              <a:r>
                <a:rPr lang="en-GB" sz="1271" b="1"/>
                <a:t>breast cancer</a:t>
              </a:r>
              <a:r>
                <a:rPr lang="en-GB" sz="1271"/>
                <a:t> tumorigenicity</a:t>
              </a:r>
              <a:r>
                <a:rPr lang="en-GB" sz="1271" b="0" i="0" u="none" strike="noStrike" cap="none">
                  <a:solidFill>
                    <a:srgbClr val="000000"/>
                  </a:solidFill>
                  <a:latin typeface="Arial"/>
                  <a:ea typeface="Arial"/>
                  <a:cs typeface="Arial"/>
                  <a:sym typeface="Arial"/>
                </a:rPr>
                <a:t>.”</a:t>
              </a:r>
              <a:endParaRPr sz="1271" b="0" i="0" u="none" strike="noStrike" cap="none">
                <a:solidFill>
                  <a:srgbClr val="000000"/>
                </a:solidFill>
                <a:latin typeface="Arial"/>
                <a:ea typeface="Arial"/>
                <a:cs typeface="Arial"/>
                <a:sym typeface="Arial"/>
              </a:endParaRPr>
            </a:p>
          </p:txBody>
        </p:sp>
        <p:sp>
          <p:nvSpPr>
            <p:cNvPr id="806" name="Google Shape;806;p49"/>
            <p:cNvSpPr/>
            <p:nvPr/>
          </p:nvSpPr>
          <p:spPr>
            <a:xfrm>
              <a:off x="377640" y="4534920"/>
              <a:ext cx="3391200" cy="275484"/>
            </a:xfrm>
            <a:prstGeom prst="rect">
              <a:avLst/>
            </a:prstGeom>
            <a:noFill/>
            <a:ln>
              <a:noFill/>
            </a:ln>
          </p:spPr>
          <p:txBody>
            <a:bodyPr spcFirstLastPara="1" wrap="square" lIns="41500" tIns="40850" rIns="41500" bIns="40850" anchor="t" anchorCtr="0">
              <a:noAutofit/>
            </a:bodyPr>
            <a:lstStyle/>
            <a:p>
              <a:pPr marL="0" marR="0" lvl="0" indent="0" algn="l" rtl="0">
                <a:lnSpc>
                  <a:spcPct val="100000"/>
                </a:lnSpc>
                <a:spcBef>
                  <a:spcPts val="0"/>
                </a:spcBef>
                <a:spcAft>
                  <a:spcPts val="0"/>
                </a:spcAft>
                <a:buNone/>
              </a:pPr>
              <a:r>
                <a:rPr lang="en-GB" sz="1089">
                  <a:solidFill>
                    <a:srgbClr val="808080"/>
                  </a:solidFill>
                </a:rPr>
                <a:t>Sun</a:t>
              </a:r>
              <a:r>
                <a:rPr lang="en-GB" sz="1089" b="0" i="0" u="none" strike="noStrike" cap="none">
                  <a:solidFill>
                    <a:srgbClr val="808080"/>
                  </a:solidFill>
                  <a:latin typeface="Arial"/>
                  <a:ea typeface="Arial"/>
                  <a:cs typeface="Arial"/>
                  <a:sym typeface="Arial"/>
                </a:rPr>
                <a:t> </a:t>
              </a:r>
              <a:r>
                <a:rPr lang="en-GB" sz="1089" b="0" i="1" u="none" strike="noStrike" cap="none">
                  <a:solidFill>
                    <a:srgbClr val="808080"/>
                  </a:solidFill>
                  <a:latin typeface="Arial"/>
                  <a:ea typeface="Arial"/>
                  <a:cs typeface="Arial"/>
                  <a:sym typeface="Arial"/>
                </a:rPr>
                <a:t>et al</a:t>
              </a:r>
              <a:r>
                <a:rPr lang="en-GB" sz="1089" b="0" i="0" u="none" strike="noStrike" cap="none">
                  <a:solidFill>
                    <a:srgbClr val="808080"/>
                  </a:solidFill>
                  <a:latin typeface="Arial"/>
                  <a:ea typeface="Arial"/>
                  <a:cs typeface="Arial"/>
                  <a:sym typeface="Arial"/>
                </a:rPr>
                <a:t>, 20</a:t>
              </a:r>
              <a:r>
                <a:rPr lang="en-GB" sz="1089">
                  <a:solidFill>
                    <a:srgbClr val="808080"/>
                  </a:solidFill>
                </a:rPr>
                <a:t>14</a:t>
              </a:r>
              <a:r>
                <a:rPr lang="en-GB" sz="1089" b="0" i="0" u="none" strike="noStrike" cap="none">
                  <a:solidFill>
                    <a:srgbClr val="808080"/>
                  </a:solidFill>
                  <a:latin typeface="Arial"/>
                  <a:ea typeface="Arial"/>
                  <a:cs typeface="Arial"/>
                  <a:sym typeface="Arial"/>
                </a:rPr>
                <a:t>, </a:t>
              </a:r>
              <a:r>
                <a:rPr lang="en-GB" sz="1089">
                  <a:solidFill>
                    <a:srgbClr val="808080"/>
                  </a:solidFill>
                </a:rPr>
                <a:t>PLoS One</a:t>
              </a:r>
              <a:endParaRPr sz="1089" b="0" i="0" u="none" strike="noStrike" cap="none">
                <a:solidFill>
                  <a:srgbClr val="000000"/>
                </a:solidFill>
                <a:latin typeface="Arial"/>
                <a:ea typeface="Arial"/>
                <a:cs typeface="Arial"/>
                <a:sym typeface="Arial"/>
              </a:endParaRPr>
            </a:p>
          </p:txBody>
        </p:sp>
      </p:grpSp>
      <p:cxnSp>
        <p:nvCxnSpPr>
          <p:cNvPr id="807" name="Google Shape;807;p49"/>
          <p:cNvCxnSpPr/>
          <p:nvPr/>
        </p:nvCxnSpPr>
        <p:spPr>
          <a:xfrm>
            <a:off x="4124973" y="2527761"/>
            <a:ext cx="2179800" cy="0"/>
          </a:xfrm>
          <a:prstGeom prst="straightConnector1">
            <a:avLst/>
          </a:prstGeom>
          <a:noFill/>
          <a:ln w="25550" cap="flat" cmpd="sng">
            <a:solidFill>
              <a:srgbClr val="A7A7A7"/>
            </a:solidFill>
            <a:prstDash val="solid"/>
            <a:round/>
            <a:headEnd type="none" w="sm" len="sm"/>
            <a:tailEnd type="triangle" w="med" len="med"/>
          </a:ln>
        </p:spPr>
      </p:cxnSp>
      <p:sp>
        <p:nvSpPr>
          <p:cNvPr id="808" name="Google Shape;808;p49"/>
          <p:cNvSpPr/>
          <p:nvPr/>
        </p:nvSpPr>
        <p:spPr>
          <a:xfrm>
            <a:off x="6441104" y="1114745"/>
            <a:ext cx="2477700" cy="390000"/>
          </a:xfrm>
          <a:prstGeom prst="roundRect">
            <a:avLst>
              <a:gd name="adj" fmla="val 44231"/>
            </a:avLst>
          </a:prstGeom>
          <a:solidFill>
            <a:srgbClr val="216EE6"/>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a:solidFill>
                  <a:srgbClr val="FFFFFF"/>
                </a:solidFill>
              </a:rPr>
              <a:t>IFI6</a:t>
            </a:r>
            <a:endParaRPr sz="1271" b="0" i="0" u="none" strike="noStrike" cap="none">
              <a:solidFill>
                <a:srgbClr val="000000"/>
              </a:solidFill>
              <a:latin typeface="Arial"/>
              <a:ea typeface="Arial"/>
              <a:cs typeface="Arial"/>
              <a:sym typeface="Arial"/>
            </a:endParaRPr>
          </a:p>
        </p:txBody>
      </p:sp>
      <p:sp>
        <p:nvSpPr>
          <p:cNvPr id="809" name="Google Shape;809;p49"/>
          <p:cNvSpPr/>
          <p:nvPr/>
        </p:nvSpPr>
        <p:spPr>
          <a:xfrm>
            <a:off x="6441104" y="1923724"/>
            <a:ext cx="2477700" cy="390000"/>
          </a:xfrm>
          <a:prstGeom prst="roundRect">
            <a:avLst>
              <a:gd name="adj" fmla="val 44231"/>
            </a:avLst>
          </a:prstGeom>
          <a:solidFill>
            <a:srgbClr val="FFFFFF"/>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a:t>HSF1</a:t>
            </a:r>
            <a:endParaRPr sz="1271" b="0" i="0" u="none" strike="noStrike" cap="none">
              <a:solidFill>
                <a:srgbClr val="000000"/>
              </a:solidFill>
              <a:latin typeface="Arial"/>
              <a:ea typeface="Arial"/>
              <a:cs typeface="Arial"/>
              <a:sym typeface="Arial"/>
            </a:endParaRPr>
          </a:p>
        </p:txBody>
      </p:sp>
      <p:sp>
        <p:nvSpPr>
          <p:cNvPr id="810" name="Google Shape;810;p49"/>
          <p:cNvSpPr/>
          <p:nvPr/>
        </p:nvSpPr>
        <p:spPr>
          <a:xfrm>
            <a:off x="6441104" y="2734663"/>
            <a:ext cx="2477700" cy="390000"/>
          </a:xfrm>
          <a:prstGeom prst="roundRect">
            <a:avLst>
              <a:gd name="adj" fmla="val 44231"/>
            </a:avLst>
          </a:prstGeom>
          <a:solidFill>
            <a:srgbClr val="FFFFFF"/>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a:t>LDHA</a:t>
            </a:r>
            <a:endParaRPr sz="1271" b="0" i="0" u="none" strike="noStrike" cap="none">
              <a:solidFill>
                <a:srgbClr val="000000"/>
              </a:solidFill>
              <a:latin typeface="Arial"/>
              <a:ea typeface="Arial"/>
              <a:cs typeface="Arial"/>
              <a:sym typeface="Arial"/>
            </a:endParaRPr>
          </a:p>
        </p:txBody>
      </p:sp>
      <p:cxnSp>
        <p:nvCxnSpPr>
          <p:cNvPr id="811" name="Google Shape;811;p49"/>
          <p:cNvCxnSpPr/>
          <p:nvPr/>
        </p:nvCxnSpPr>
        <p:spPr>
          <a:xfrm>
            <a:off x="7680230" y="1570714"/>
            <a:ext cx="0" cy="278700"/>
          </a:xfrm>
          <a:prstGeom prst="straightConnector1">
            <a:avLst/>
          </a:prstGeom>
          <a:noFill/>
          <a:ln w="25550" cap="flat" cmpd="sng">
            <a:solidFill>
              <a:srgbClr val="216EE6"/>
            </a:solidFill>
            <a:prstDash val="solid"/>
            <a:round/>
            <a:headEnd type="none" w="sm" len="sm"/>
            <a:tailEnd type="triangle" w="med" len="med"/>
          </a:ln>
        </p:spPr>
      </p:cxnSp>
      <p:sp>
        <p:nvSpPr>
          <p:cNvPr id="812" name="Google Shape;812;p49"/>
          <p:cNvSpPr/>
          <p:nvPr/>
        </p:nvSpPr>
        <p:spPr>
          <a:xfrm>
            <a:off x="6441104" y="3550179"/>
            <a:ext cx="2477700" cy="390000"/>
          </a:xfrm>
          <a:prstGeom prst="roundRect">
            <a:avLst>
              <a:gd name="adj" fmla="val 44231"/>
            </a:avLst>
          </a:prstGeom>
          <a:solidFill>
            <a:srgbClr val="216EE6"/>
          </a:solidFill>
          <a:ln w="25550" cap="flat" cmpd="sng">
            <a:solidFill>
              <a:srgbClr val="216EE6"/>
            </a:solidFill>
            <a:prstDash val="solid"/>
            <a:round/>
            <a:headEnd type="none" w="sm" len="sm"/>
            <a:tailEnd type="none" w="sm" len="sm"/>
          </a:ln>
        </p:spPr>
        <p:txBody>
          <a:bodyPr spcFirstLastPara="1" wrap="square" lIns="41500" tIns="40850" rIns="41500" bIns="40850" anchor="ctr" anchorCtr="0">
            <a:noAutofit/>
          </a:bodyPr>
          <a:lstStyle/>
          <a:p>
            <a:pPr marL="0" marR="0" lvl="0" indent="0" algn="ctr" rtl="0">
              <a:lnSpc>
                <a:spcPct val="100000"/>
              </a:lnSpc>
              <a:spcBef>
                <a:spcPts val="0"/>
              </a:spcBef>
              <a:spcAft>
                <a:spcPts val="0"/>
              </a:spcAft>
              <a:buNone/>
            </a:pPr>
            <a:r>
              <a:rPr lang="en-GB" sz="1271">
                <a:solidFill>
                  <a:srgbClr val="FFFFFF"/>
                </a:solidFill>
              </a:rPr>
              <a:t>Breast Cancer</a:t>
            </a:r>
            <a:endParaRPr sz="1271" b="0" i="0" u="none" strike="noStrike" cap="none">
              <a:solidFill>
                <a:srgbClr val="000000"/>
              </a:solidFill>
              <a:latin typeface="Arial"/>
              <a:ea typeface="Arial"/>
              <a:cs typeface="Arial"/>
              <a:sym typeface="Arial"/>
            </a:endParaRPr>
          </a:p>
        </p:txBody>
      </p:sp>
      <p:cxnSp>
        <p:nvCxnSpPr>
          <p:cNvPr id="813" name="Google Shape;813;p49"/>
          <p:cNvCxnSpPr/>
          <p:nvPr/>
        </p:nvCxnSpPr>
        <p:spPr>
          <a:xfrm>
            <a:off x="7680230" y="2389172"/>
            <a:ext cx="0" cy="279000"/>
          </a:xfrm>
          <a:prstGeom prst="straightConnector1">
            <a:avLst/>
          </a:prstGeom>
          <a:noFill/>
          <a:ln w="25550" cap="flat" cmpd="sng">
            <a:solidFill>
              <a:srgbClr val="216EE6"/>
            </a:solidFill>
            <a:prstDash val="solid"/>
            <a:round/>
            <a:headEnd type="none" w="sm" len="sm"/>
            <a:tailEnd type="triangle" w="med" len="med"/>
          </a:ln>
        </p:spPr>
      </p:cxnSp>
      <p:cxnSp>
        <p:nvCxnSpPr>
          <p:cNvPr id="814" name="Google Shape;814;p49"/>
          <p:cNvCxnSpPr/>
          <p:nvPr/>
        </p:nvCxnSpPr>
        <p:spPr>
          <a:xfrm>
            <a:off x="7680230" y="3202400"/>
            <a:ext cx="0" cy="279000"/>
          </a:xfrm>
          <a:prstGeom prst="straightConnector1">
            <a:avLst/>
          </a:prstGeom>
          <a:noFill/>
          <a:ln w="25550" cap="flat" cmpd="sng">
            <a:solidFill>
              <a:srgbClr val="216EE6"/>
            </a:solidFill>
            <a:prstDash val="solid"/>
            <a:round/>
            <a:headEnd type="none" w="sm" len="sm"/>
            <a:tailEnd type="triangle" w="med" len="med"/>
          </a:ln>
        </p:spPr>
      </p:cxnSp>
      <p:sp>
        <p:nvSpPr>
          <p:cNvPr id="815" name="Google Shape;815;p49"/>
          <p:cNvSpPr/>
          <p:nvPr/>
        </p:nvSpPr>
        <p:spPr>
          <a:xfrm>
            <a:off x="4240682" y="1835799"/>
            <a:ext cx="1998300" cy="621300"/>
          </a:xfrm>
          <a:prstGeom prst="rect">
            <a:avLst/>
          </a:prstGeom>
          <a:noFill/>
          <a:ln>
            <a:noFill/>
          </a:ln>
        </p:spPr>
        <p:txBody>
          <a:bodyPr spcFirstLastPara="1" wrap="square" lIns="41500" tIns="40850" rIns="41500" bIns="40850" anchor="t" anchorCtr="0">
            <a:noAutofit/>
          </a:bodyPr>
          <a:lstStyle/>
          <a:p>
            <a:pPr marL="0" marR="0" lvl="0" indent="0" algn="ctr" rtl="0">
              <a:lnSpc>
                <a:spcPct val="120000"/>
              </a:lnSpc>
              <a:spcBef>
                <a:spcPts val="0"/>
              </a:spcBef>
              <a:spcAft>
                <a:spcPts val="0"/>
              </a:spcAft>
              <a:buNone/>
            </a:pPr>
            <a:r>
              <a:rPr lang="en-GB" sz="999" b="0" i="0" u="none" strike="noStrike" cap="none">
                <a:solidFill>
                  <a:srgbClr val="585858"/>
                </a:solidFill>
                <a:latin typeface="Arial"/>
                <a:ea typeface="Arial"/>
                <a:cs typeface="Arial"/>
                <a:sym typeface="Arial"/>
              </a:rPr>
              <a:t>By capturing and connecting knowledge together we can infer new meaning and insights.</a:t>
            </a:r>
            <a:endParaRPr sz="999" b="0" i="0" u="none" strike="noStrike" cap="none">
              <a:solidFill>
                <a:srgbClr val="000000"/>
              </a:solidFill>
              <a:latin typeface="Arial"/>
              <a:ea typeface="Arial"/>
              <a:cs typeface="Arial"/>
              <a:sym typeface="Arial"/>
            </a:endParaRPr>
          </a:p>
        </p:txBody>
      </p:sp>
      <p:sp>
        <p:nvSpPr>
          <p:cNvPr id="816" name="Google Shape;816;p49"/>
          <p:cNvSpPr/>
          <p:nvPr/>
        </p:nvSpPr>
        <p:spPr>
          <a:xfrm>
            <a:off x="6868636" y="4765653"/>
            <a:ext cx="1945500" cy="222300"/>
          </a:xfrm>
          <a:prstGeom prst="rect">
            <a:avLst/>
          </a:prstGeom>
          <a:noFill/>
          <a:ln>
            <a:noFill/>
          </a:ln>
        </p:spPr>
        <p:txBody>
          <a:bodyPr spcFirstLastPara="1" wrap="square" lIns="41500" tIns="40850" rIns="41500" bIns="40850" anchor="t" anchorCtr="0">
            <a:noAutofit/>
          </a:bodyPr>
          <a:lstStyle/>
          <a:p>
            <a:pPr marL="0" marR="0" lvl="0" indent="0" algn="r"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a:t>
            </a:r>
            <a:r>
              <a:rPr lang="en-GB" sz="908">
                <a:solidFill>
                  <a:schemeClr val="accent4"/>
                </a:solidFill>
              </a:rPr>
              <a:t>Galactic AI™</a:t>
            </a:r>
            <a:endParaRPr sz="908" b="0" i="0" u="none" strike="noStrike" cap="none">
              <a:solidFill>
                <a:schemeClr val="accent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50"/>
          <p:cNvPicPr preferRelativeResize="0"/>
          <p:nvPr/>
        </p:nvPicPr>
        <p:blipFill rotWithShape="1">
          <a:blip r:embed="rId3">
            <a:alphaModFix/>
          </a:blip>
          <a:srcRect b="6672"/>
          <a:stretch/>
        </p:blipFill>
        <p:spPr>
          <a:xfrm>
            <a:off x="4802725" y="0"/>
            <a:ext cx="4341268" cy="5143499"/>
          </a:xfrm>
          <a:prstGeom prst="rect">
            <a:avLst/>
          </a:prstGeom>
          <a:noFill/>
          <a:ln>
            <a:noFill/>
          </a:ln>
        </p:spPr>
      </p:pic>
      <p:sp>
        <p:nvSpPr>
          <p:cNvPr id="822" name="Google Shape;822;p50"/>
          <p:cNvSpPr/>
          <p:nvPr/>
        </p:nvSpPr>
        <p:spPr>
          <a:xfrm>
            <a:off x="235993" y="312185"/>
            <a:ext cx="3469800" cy="1362000"/>
          </a:xfrm>
          <a:prstGeom prst="rect">
            <a:avLst/>
          </a:prstGeom>
          <a:noFill/>
          <a:ln>
            <a:noFill/>
          </a:ln>
        </p:spPr>
        <p:txBody>
          <a:bodyPr spcFirstLastPara="1" wrap="square" lIns="32025" tIns="32025" rIns="32025" bIns="32025" anchor="t" anchorCtr="0">
            <a:noAutofit/>
          </a:bodyPr>
          <a:lstStyle/>
          <a:p>
            <a:pPr marL="0" marR="0" lvl="0" indent="0" algn="l" rtl="0">
              <a:lnSpc>
                <a:spcPct val="120000"/>
              </a:lnSpc>
              <a:spcBef>
                <a:spcPts val="0"/>
              </a:spcBef>
              <a:spcAft>
                <a:spcPts val="0"/>
              </a:spcAft>
              <a:buNone/>
            </a:pPr>
            <a:r>
              <a:rPr lang="en-GB" sz="1907" b="1" i="0" u="none" strike="noStrike" cap="none">
                <a:solidFill>
                  <a:schemeClr val="dk1"/>
                </a:solidFill>
                <a:latin typeface="Arial"/>
                <a:ea typeface="Arial"/>
                <a:cs typeface="Arial"/>
                <a:sym typeface="Arial"/>
              </a:rPr>
              <a:t>Connecting and ranking cause-and-eff</a:t>
            </a:r>
            <a:r>
              <a:rPr lang="en-GB" sz="1907" b="1">
                <a:solidFill>
                  <a:schemeClr val="dk1"/>
                </a:solidFill>
              </a:rPr>
              <a:t>ect paths</a:t>
            </a:r>
            <a:r>
              <a:rPr lang="en-GB" sz="1907" b="1" i="0" u="none" strike="noStrike" cap="none">
                <a:solidFill>
                  <a:schemeClr val="dk1"/>
                </a:solidFill>
                <a:latin typeface="Arial"/>
                <a:ea typeface="Arial"/>
                <a:cs typeface="Arial"/>
                <a:sym typeface="Arial"/>
              </a:rPr>
              <a:t> </a:t>
            </a:r>
            <a:r>
              <a:rPr lang="en-GB" sz="1907" b="0" i="0" u="none" strike="noStrike" cap="none">
                <a:solidFill>
                  <a:schemeClr val="dk1"/>
                </a:solidFill>
                <a:latin typeface="Arial"/>
                <a:ea typeface="Arial"/>
                <a:cs typeface="Arial"/>
                <a:sym typeface="Arial"/>
              </a:rPr>
              <a:t>gives us a better understanding </a:t>
            </a:r>
            <a:r>
              <a:rPr lang="en-GB" sz="1907">
                <a:solidFill>
                  <a:schemeClr val="dk1"/>
                </a:solidFill>
              </a:rPr>
              <a:t>of all the links together</a:t>
            </a:r>
            <a:endParaRPr sz="1907" b="0" i="0" u="none" strike="noStrike" cap="none">
              <a:solidFill>
                <a:schemeClr val="dk1"/>
              </a:solidFill>
              <a:latin typeface="Arial"/>
              <a:ea typeface="Arial"/>
              <a:cs typeface="Arial"/>
              <a:sym typeface="Arial"/>
            </a:endParaRPr>
          </a:p>
        </p:txBody>
      </p:sp>
      <p:sp>
        <p:nvSpPr>
          <p:cNvPr id="823" name="Google Shape;823;p50"/>
          <p:cNvSpPr/>
          <p:nvPr/>
        </p:nvSpPr>
        <p:spPr>
          <a:xfrm>
            <a:off x="235993" y="2008103"/>
            <a:ext cx="3082500" cy="2171700"/>
          </a:xfrm>
          <a:prstGeom prst="rect">
            <a:avLst/>
          </a:prstGeom>
          <a:noFill/>
          <a:ln>
            <a:noFill/>
          </a:ln>
        </p:spPr>
        <p:txBody>
          <a:bodyPr spcFirstLastPara="1" wrap="square" lIns="41500" tIns="40850" rIns="41500" bIns="40850" anchor="t" anchorCtr="0">
            <a:noAutofit/>
          </a:bodyPr>
          <a:lstStyle/>
          <a:p>
            <a:pPr marL="457200" marR="0" lvl="0" indent="-315087" algn="l" rtl="0">
              <a:lnSpc>
                <a:spcPct val="100000"/>
              </a:lnSpc>
              <a:spcBef>
                <a:spcPts val="0"/>
              </a:spcBef>
              <a:spcAft>
                <a:spcPts val="0"/>
              </a:spcAft>
              <a:buClr>
                <a:srgbClr val="000000"/>
              </a:buClr>
              <a:buSzPts val="1362"/>
              <a:buFont typeface="Arial"/>
              <a:buChar char="●"/>
            </a:pPr>
            <a:r>
              <a:rPr lang="en-GB" sz="1362"/>
              <a:t>IFI6</a:t>
            </a:r>
            <a:r>
              <a:rPr lang="en-GB" sz="1362" b="0" i="0" u="none" strike="noStrike" cap="none">
                <a:solidFill>
                  <a:srgbClr val="000000"/>
                </a:solidFill>
                <a:latin typeface="Arial"/>
                <a:ea typeface="Arial"/>
                <a:cs typeface="Arial"/>
                <a:sym typeface="Arial"/>
              </a:rPr>
              <a:t>-HS</a:t>
            </a:r>
            <a:r>
              <a:rPr lang="en-GB" sz="1362"/>
              <a:t>F1</a:t>
            </a:r>
            <a:r>
              <a:rPr lang="en-GB" sz="1362" b="0" i="0" u="none" strike="noStrike" cap="none">
                <a:solidFill>
                  <a:srgbClr val="000000"/>
                </a:solidFill>
                <a:latin typeface="Arial"/>
                <a:ea typeface="Arial"/>
                <a:cs typeface="Arial"/>
                <a:sym typeface="Arial"/>
              </a:rPr>
              <a:t>-</a:t>
            </a:r>
            <a:r>
              <a:rPr lang="en-GB" sz="1362"/>
              <a:t>LDHA</a:t>
            </a:r>
            <a:r>
              <a:rPr lang="en-GB" sz="1362" b="0" i="0" u="none" strike="noStrike" cap="none">
                <a:solidFill>
                  <a:srgbClr val="000000"/>
                </a:solidFill>
                <a:latin typeface="Arial"/>
                <a:ea typeface="Arial"/>
                <a:cs typeface="Arial"/>
                <a:sym typeface="Arial"/>
              </a:rPr>
              <a:t>-</a:t>
            </a:r>
            <a:r>
              <a:rPr lang="en-GB" sz="1362"/>
              <a:t>breast cancer</a:t>
            </a:r>
            <a:r>
              <a:rPr lang="en-GB" sz="1362" b="0" i="0" u="none" strike="noStrike" cap="none">
                <a:solidFill>
                  <a:srgbClr val="000000"/>
                </a:solidFill>
                <a:latin typeface="Arial"/>
                <a:ea typeface="Arial"/>
                <a:cs typeface="Arial"/>
                <a:sym typeface="Arial"/>
              </a:rPr>
              <a:t> is one path of many</a:t>
            </a:r>
            <a:endParaRPr sz="1362" b="0" i="0" u="none" strike="noStrike" cap="none">
              <a:solidFill>
                <a:srgbClr val="000000"/>
              </a:solidFill>
              <a:latin typeface="Arial"/>
              <a:ea typeface="Arial"/>
              <a:cs typeface="Arial"/>
              <a:sym typeface="Arial"/>
            </a:endParaRPr>
          </a:p>
          <a:p>
            <a:pPr marL="457200" marR="0" lvl="0" indent="-315087" algn="l" rtl="0">
              <a:lnSpc>
                <a:spcPct val="100000"/>
              </a:lnSpc>
              <a:spcBef>
                <a:spcPts val="1000"/>
              </a:spcBef>
              <a:spcAft>
                <a:spcPts val="0"/>
              </a:spcAft>
              <a:buClr>
                <a:srgbClr val="000000"/>
              </a:buClr>
              <a:buSzPts val="1362"/>
              <a:buFont typeface="Arial"/>
              <a:buChar char="●"/>
            </a:pPr>
            <a:r>
              <a:rPr lang="en-GB" sz="1362"/>
              <a:t>P</a:t>
            </a:r>
            <a:r>
              <a:rPr lang="en-GB" sz="1362" b="0" i="0" u="none" strike="noStrike" cap="none">
                <a:solidFill>
                  <a:srgbClr val="000000"/>
                </a:solidFill>
                <a:latin typeface="Arial"/>
                <a:ea typeface="Arial"/>
                <a:cs typeface="Arial"/>
                <a:sym typeface="Arial"/>
              </a:rPr>
              <a:t>aths ranked by specificity reduc</a:t>
            </a:r>
            <a:r>
              <a:rPr lang="en-GB" sz="1362"/>
              <a:t>ing</a:t>
            </a:r>
            <a:r>
              <a:rPr lang="en-GB" sz="1362" b="0" i="0" u="none" strike="noStrike" cap="none">
                <a:solidFill>
                  <a:srgbClr val="000000"/>
                </a:solidFill>
                <a:latin typeface="Arial"/>
                <a:ea typeface="Arial"/>
                <a:cs typeface="Arial"/>
                <a:sym typeface="Arial"/>
              </a:rPr>
              <a:t> </a:t>
            </a:r>
            <a:r>
              <a:rPr lang="en-GB" sz="1362"/>
              <a:t>study</a:t>
            </a:r>
            <a:r>
              <a:rPr lang="en-GB" sz="1362" b="0" i="0" u="none" strike="noStrike" cap="none">
                <a:solidFill>
                  <a:srgbClr val="000000"/>
                </a:solidFill>
                <a:latin typeface="Arial"/>
                <a:ea typeface="Arial"/>
                <a:cs typeface="Arial"/>
                <a:sym typeface="Arial"/>
              </a:rPr>
              <a:t> bias</a:t>
            </a:r>
            <a:endParaRPr sz="1362" b="0" i="0" u="none" strike="noStrike" cap="none">
              <a:solidFill>
                <a:srgbClr val="000000"/>
              </a:solidFill>
              <a:latin typeface="Arial"/>
              <a:ea typeface="Arial"/>
              <a:cs typeface="Arial"/>
              <a:sym typeface="Arial"/>
            </a:endParaRPr>
          </a:p>
          <a:p>
            <a:pPr marL="457200" marR="0" lvl="0" indent="-315087" algn="l" rtl="0">
              <a:lnSpc>
                <a:spcPct val="100000"/>
              </a:lnSpc>
              <a:spcBef>
                <a:spcPts val="2178"/>
              </a:spcBef>
              <a:spcAft>
                <a:spcPts val="1000"/>
              </a:spcAft>
              <a:buClr>
                <a:srgbClr val="000000"/>
              </a:buClr>
              <a:buSzPts val="1362"/>
              <a:buFont typeface="Arial"/>
              <a:buChar char="●"/>
            </a:pPr>
            <a:r>
              <a:rPr lang="en-GB" sz="1362" b="0" i="0" u="none" strike="noStrike" cap="none">
                <a:solidFill>
                  <a:srgbClr val="000000"/>
                </a:solidFill>
                <a:latin typeface="Arial"/>
                <a:ea typeface="Arial"/>
                <a:cs typeface="Arial"/>
                <a:sym typeface="Arial"/>
              </a:rPr>
              <a:t>Overall significance of target-disease link can be measured across all paths. </a:t>
            </a:r>
            <a:endParaRPr sz="1362" b="0" i="0" u="none" strike="noStrike" cap="none">
              <a:solidFill>
                <a:srgbClr val="000000"/>
              </a:solidFill>
              <a:latin typeface="Arial"/>
              <a:ea typeface="Arial"/>
              <a:cs typeface="Arial"/>
              <a:sym typeface="Arial"/>
            </a:endParaRPr>
          </a:p>
        </p:txBody>
      </p:sp>
      <p:pic>
        <p:nvPicPr>
          <p:cNvPr id="824" name="Google Shape;824;p50" descr="Google Shape;510;p123"/>
          <p:cNvPicPr preferRelativeResize="0"/>
          <p:nvPr/>
        </p:nvPicPr>
        <p:blipFill rotWithShape="1">
          <a:blip r:embed="rId4">
            <a:alphaModFix/>
          </a:blip>
          <a:srcRect/>
          <a:stretch/>
        </p:blipFill>
        <p:spPr>
          <a:xfrm>
            <a:off x="175524" y="4790167"/>
            <a:ext cx="837416" cy="171602"/>
          </a:xfrm>
          <a:prstGeom prst="rect">
            <a:avLst/>
          </a:prstGeom>
          <a:noFill/>
          <a:ln>
            <a:noFill/>
          </a:ln>
        </p:spPr>
      </p:pic>
      <p:sp>
        <p:nvSpPr>
          <p:cNvPr id="825" name="Google Shape;825;p50"/>
          <p:cNvSpPr/>
          <p:nvPr/>
        </p:nvSpPr>
        <p:spPr>
          <a:xfrm>
            <a:off x="3027655" y="4764828"/>
            <a:ext cx="1731000" cy="222300"/>
          </a:xfrm>
          <a:prstGeom prst="rect">
            <a:avLst/>
          </a:prstGeom>
          <a:noFill/>
          <a:ln>
            <a:noFill/>
          </a:ln>
        </p:spPr>
        <p:txBody>
          <a:bodyPr spcFirstLastPara="1" wrap="square" lIns="41500" tIns="40850" rIns="41500" bIns="40850" anchor="t" anchorCtr="0">
            <a:noAutofit/>
          </a:bodyPr>
          <a:lstStyle/>
          <a:p>
            <a:pPr marL="0" marR="0" lvl="0" indent="0" algn="l" rtl="0">
              <a:lnSpc>
                <a:spcPct val="100000"/>
              </a:lnSpc>
              <a:spcBef>
                <a:spcPts val="0"/>
              </a:spcBef>
              <a:spcAft>
                <a:spcPts val="0"/>
              </a:spcAft>
              <a:buNone/>
            </a:pPr>
            <a:r>
              <a:rPr lang="en-GB" sz="908" b="0" i="0" u="none" strike="noStrike" cap="none">
                <a:solidFill>
                  <a:schemeClr val="accent4"/>
                </a:solidFill>
                <a:latin typeface="Arial"/>
                <a:ea typeface="Arial"/>
                <a:cs typeface="Arial"/>
                <a:sym typeface="Arial"/>
              </a:rPr>
              <a:t>Source: Biorelate Galactic Web</a:t>
            </a:r>
            <a:endParaRPr sz="908" b="0" i="0" u="none" strike="noStrike" cap="none">
              <a:solidFill>
                <a:schemeClr val="accent4"/>
              </a:solidFill>
              <a:latin typeface="Arial"/>
              <a:ea typeface="Arial"/>
              <a:cs typeface="Arial"/>
              <a:sym typeface="Arial"/>
            </a:endParaRPr>
          </a:p>
        </p:txBody>
      </p:sp>
      <p:sp>
        <p:nvSpPr>
          <p:cNvPr id="826" name="Google Shape;826;p50"/>
          <p:cNvSpPr/>
          <p:nvPr/>
        </p:nvSpPr>
        <p:spPr>
          <a:xfrm>
            <a:off x="2034281" y="4766025"/>
            <a:ext cx="409800" cy="219900"/>
          </a:xfrm>
          <a:prstGeom prst="rect">
            <a:avLst/>
          </a:prstGeom>
          <a:noFill/>
          <a:ln>
            <a:noFill/>
          </a:ln>
        </p:spPr>
        <p:txBody>
          <a:bodyPr spcFirstLastPara="1" wrap="square" lIns="32675" tIns="32675" rIns="32675" bIns="32675" anchor="t" anchorCtr="0">
            <a:noAutofit/>
          </a:bodyPr>
          <a:lstStyle/>
          <a:p>
            <a:pPr marL="0" marR="0" lvl="0" indent="0" algn="ctr" rtl="0">
              <a:lnSpc>
                <a:spcPct val="100000"/>
              </a:lnSpc>
              <a:spcBef>
                <a:spcPts val="0"/>
              </a:spcBef>
              <a:spcAft>
                <a:spcPts val="0"/>
              </a:spcAft>
              <a:buNone/>
            </a:pPr>
            <a:fld id="{00000000-1234-1234-1234-123412341234}" type="slidenum">
              <a:rPr lang="en-GB" sz="999" b="0" i="0" u="none" strike="noStrike" cap="none">
                <a:solidFill>
                  <a:srgbClr val="000000"/>
                </a:solidFill>
                <a:latin typeface="Arial"/>
                <a:ea typeface="Arial"/>
                <a:cs typeface="Arial"/>
                <a:sym typeface="Arial"/>
              </a:rPr>
              <a:t>9</a:t>
            </a:fld>
            <a:endParaRPr sz="999"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Gre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TotalTime>
  <Words>2225</Words>
  <Application>Microsoft Macintosh PowerPoint</Application>
  <PresentationFormat>On-screen Show (16:9)</PresentationFormat>
  <Paragraphs>415</Paragraphs>
  <Slides>31</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Open Sans</vt:lpstr>
      <vt:lpstr>Arial</vt:lpstr>
      <vt:lpstr>Inter</vt:lpstr>
      <vt:lpstr>Helvetica Neue</vt:lpstr>
      <vt:lpstr>Avenir</vt:lpstr>
      <vt:lpstr>Helvetica Neue Light</vt:lpstr>
      <vt:lpstr>Lato</vt:lpstr>
      <vt:lpstr>Roboto</vt:lpstr>
      <vt:lpstr>Calibri</vt:lpstr>
      <vt:lpstr>Office Theme</vt:lpstr>
      <vt:lpstr>PowerPoint Presentation</vt:lpstr>
      <vt:lpstr>PowerPoint Presentation</vt:lpstr>
      <vt:lpstr>PowerPoint Presentation</vt:lpstr>
      <vt:lpstr>Biorelate have built a platform, Galactic AI™, to capture highly valuable data from text that search engines can’t find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something is causal vs correlative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 Jamieson</cp:lastModifiedBy>
  <cp:revision>5</cp:revision>
  <dcterms:modified xsi:type="dcterms:W3CDTF">2024-04-23T15:48:04Z</dcterms:modified>
</cp:coreProperties>
</file>